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311" r:id="rId5"/>
    <p:sldId id="262" r:id="rId6"/>
    <p:sldId id="298" r:id="rId7"/>
    <p:sldId id="277" r:id="rId8"/>
    <p:sldId id="280" r:id="rId9"/>
    <p:sldId id="300" r:id="rId10"/>
    <p:sldId id="276" r:id="rId11"/>
    <p:sldId id="299" r:id="rId12"/>
    <p:sldId id="275" r:id="rId13"/>
    <p:sldId id="278" r:id="rId14"/>
    <p:sldId id="279" r:id="rId15"/>
    <p:sldId id="281" r:id="rId16"/>
    <p:sldId id="301" r:id="rId17"/>
    <p:sldId id="274" r:id="rId18"/>
    <p:sldId id="282" r:id="rId19"/>
    <p:sldId id="302" r:id="rId20"/>
    <p:sldId id="303" r:id="rId21"/>
    <p:sldId id="291" r:id="rId22"/>
    <p:sldId id="261" r:id="rId23"/>
    <p:sldId id="283" r:id="rId24"/>
    <p:sldId id="286" r:id="rId25"/>
    <p:sldId id="287" r:id="rId26"/>
    <p:sldId id="288" r:id="rId27"/>
    <p:sldId id="289" r:id="rId28"/>
    <p:sldId id="305" r:id="rId29"/>
    <p:sldId id="290" r:id="rId30"/>
    <p:sldId id="292" r:id="rId31"/>
    <p:sldId id="306" r:id="rId32"/>
    <p:sldId id="307" r:id="rId33"/>
    <p:sldId id="293" r:id="rId34"/>
    <p:sldId id="308" r:id="rId35"/>
    <p:sldId id="294" r:id="rId36"/>
    <p:sldId id="309" r:id="rId37"/>
    <p:sldId id="310" r:id="rId38"/>
    <p:sldId id="30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92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920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302" y="1600201"/>
            <a:ext cx="833120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9302" y="4344916"/>
            <a:ext cx="7518400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332059-42F4-4701-B0EE-0C035BDC8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2EA7B-A301-4C31-8933-5A534010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4876800" y="0"/>
            <a:ext cx="70188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520" y="10033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520" y="24511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8296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6BC3D-6FFE-4165-9D64-0D8E8C46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60960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5280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99254-F664-4CAC-BBFA-9686D721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0" name="Rectangle 19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4" name="Rectangle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1" name="Rectangle 20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824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7" name="Rectangle 26"/>
          <p:cNvSpPr/>
          <p:nvPr/>
        </p:nvSpPr>
        <p:spPr bwMode="gray">
          <a:xfrm>
            <a:off x="11277601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8" name="Rectangle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920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30" name="Rectangle 29"/>
          <p:cNvSpPr/>
          <p:nvPr/>
        </p:nvSpPr>
        <p:spPr bwMode="ltGray">
          <a:xfrm>
            <a:off x="1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9202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285430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9030" y="4259997"/>
            <a:ext cx="7266515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0F7C87-E633-40CF-8C0A-95478AC1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06D2754-724E-45A7-A556-E56DACD82603}"/>
              </a:ext>
            </a:extLst>
          </p:cNvPr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8005F7-63D9-4B1E-A6B6-68886AEDE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883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290D-6D0C-4747-AE12-AA11620B9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489948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1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851" y="2514707"/>
            <a:ext cx="4815840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9057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9057" y="2514600"/>
            <a:ext cx="4820143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886E8-243E-4FDA-8BD0-9192EB00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8328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3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black">
          <a:xfrm>
            <a:off x="11895662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8FDF97-11FE-45A4-91DC-9E4B72D2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974072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95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82700"/>
            <a:ext cx="6197600" cy="48895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18288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5242F-0B8D-44F6-8AE5-90FB9922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3" name="Rectangle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292" y="898103"/>
            <a:ext cx="336111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62948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1131E4-1558-4649-9C57-C404CC9EA9C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EC1314-53DA-413D-920A-7CDEFF1E94C0}"/>
              </a:ext>
            </a:extLst>
          </p:cNvPr>
          <p:cNvSpPr txBox="1"/>
          <p:nvPr/>
        </p:nvSpPr>
        <p:spPr>
          <a:xfrm>
            <a:off x="10516751" y="6400800"/>
            <a:ext cx="13704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BA18A39-4544-4466-9CB8-2F5EB9C47D36}" type="slidenum">
              <a:rPr lang="en-US" sz="1800" b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35</a:t>
            </a:r>
          </a:p>
        </p:txBody>
      </p:sp>
    </p:spTree>
    <p:extLst>
      <p:ext uri="{BB962C8B-B14F-4D97-AF65-F5344CB8AC3E}">
        <p14:creationId xmlns:p14="http://schemas.microsoft.com/office/powerpoint/2010/main" val="284831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2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2.png"/><Relationship Id="rId11" Type="http://schemas.openxmlformats.org/officeDocument/2006/relationships/image" Target="../media/image3.png"/><Relationship Id="rId5" Type="http://schemas.openxmlformats.org/officeDocument/2006/relationships/image" Target="../media/image41.png"/><Relationship Id="rId10" Type="http://schemas.microsoft.com/office/2007/relationships/hdphoto" Target="../media/hdphoto3.wdp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12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8.png"/><Relationship Id="rId11" Type="http://schemas.microsoft.com/office/2007/relationships/hdphoto" Target="../media/hdphoto5.wdp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slideLayout" Target="../slideLayouts/slideLayout6.xml"/><Relationship Id="rId7" Type="http://schemas.microsoft.com/office/2007/relationships/hdphoto" Target="../media/hdphoto3.wdp"/><Relationship Id="rId12" Type="http://schemas.openxmlformats.org/officeDocument/2006/relationships/image" Target="../media/image5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5.png"/><Relationship Id="rId11" Type="http://schemas.openxmlformats.org/officeDocument/2006/relationships/image" Target="../media/image55.png"/><Relationship Id="rId5" Type="http://schemas.microsoft.com/office/2007/relationships/hdphoto" Target="../media/hdphoto5.wdp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07/relationships/hdphoto" Target="../media/hdphoto6.wdp"/><Relationship Id="rId11" Type="http://schemas.openxmlformats.org/officeDocument/2006/relationships/image" Target="../media/image3.png"/><Relationship Id="rId5" Type="http://schemas.openxmlformats.org/officeDocument/2006/relationships/image" Target="../media/image64.png"/><Relationship Id="rId10" Type="http://schemas.microsoft.com/office/2007/relationships/hdphoto" Target="../media/hdphoto7.wdp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0.wdp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9.png"/><Relationship Id="rId5" Type="http://schemas.microsoft.com/office/2007/relationships/hdphoto" Target="../media/hdphoto9.wdp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5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1.png"/><Relationship Id="rId12" Type="http://schemas.openxmlformats.org/officeDocument/2006/relationships/image" Target="../media/image3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5.png"/><Relationship Id="rId11" Type="http://schemas.openxmlformats.org/officeDocument/2006/relationships/image" Target="../media/image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DE81-41F6-44D6-86B3-FA4C61F2E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302" y="1600202"/>
            <a:ext cx="8331201" cy="264982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Special functions and Integral Transforms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MAT 241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E9575-3561-41F7-A451-E7AB78EEF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Mohamed Adel</a:t>
            </a:r>
          </a:p>
          <a:p>
            <a:r>
              <a:rPr lang="en-US" dirty="0"/>
              <a:t>mohamed.adel@aiet.edu.eg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5) Right Side Decaying exponential: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4C4253-A0AF-451E-8DA0-3468AE653EBD}"/>
                  </a:ext>
                </a:extLst>
              </p:cNvPr>
              <p:cNvSpPr/>
              <p:nvPr/>
            </p:nvSpPr>
            <p:spPr>
              <a:xfrm>
                <a:off x="1590648" y="1711748"/>
                <a:ext cx="26051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4C4253-A0AF-451E-8DA0-3468AE653E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48" y="1711748"/>
                <a:ext cx="2605137" cy="461665"/>
              </a:xfrm>
              <a:prstGeom prst="rect">
                <a:avLst/>
              </a:prstGeom>
              <a:blipFill>
                <a:blip r:embed="rId4"/>
                <a:stretch>
                  <a:fillRect l="-234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B81DFF-379C-4DF6-B77C-05C23F746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26" y="1340365"/>
            <a:ext cx="2647950" cy="2352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BBE2DE8-95EA-4FCB-96E1-492415C8CDFA}"/>
                  </a:ext>
                </a:extLst>
              </p:cNvPr>
              <p:cNvSpPr/>
              <p:nvPr/>
            </p:nvSpPr>
            <p:spPr>
              <a:xfrm>
                <a:off x="1297639" y="2409737"/>
                <a:ext cx="6563528" cy="1173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BBE2DE8-95EA-4FCB-96E1-492415C8C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2409737"/>
                <a:ext cx="6563528" cy="1173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56A0A1-CD54-4E51-8E80-111D0E2D70BB}"/>
                  </a:ext>
                </a:extLst>
              </p:cNvPr>
              <p:cNvSpPr/>
              <p:nvPr/>
            </p:nvSpPr>
            <p:spPr>
              <a:xfrm>
                <a:off x="2095540" y="3583200"/>
                <a:ext cx="5136150" cy="1178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𝜶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 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56A0A1-CD54-4E51-8E80-111D0E2D7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40" y="3583200"/>
                <a:ext cx="5136150" cy="1178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C3D194-9B3F-4938-A71F-D946D5B001D9}"/>
                  </a:ext>
                </a:extLst>
              </p:cNvPr>
              <p:cNvSpPr/>
              <p:nvPr/>
            </p:nvSpPr>
            <p:spPr>
              <a:xfrm>
                <a:off x="1967341" y="5146252"/>
                <a:ext cx="242944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C3D194-9B3F-4938-A71F-D946D5B00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341" y="5146252"/>
                <a:ext cx="2429448" cy="7923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D6922E-175A-460F-9E20-2D3A524BBAA4}"/>
              </a:ext>
            </a:extLst>
          </p:cNvPr>
          <p:cNvSpPr/>
          <p:nvPr/>
        </p:nvSpPr>
        <p:spPr>
          <a:xfrm>
            <a:off x="1967340" y="5003060"/>
            <a:ext cx="2527387" cy="10787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81846B-4C38-46D9-BCBB-6C4E5DB45C68}"/>
              </a:ext>
            </a:extLst>
          </p:cNvPr>
          <p:cNvSpPr/>
          <p:nvPr/>
        </p:nvSpPr>
        <p:spPr>
          <a:xfrm>
            <a:off x="1547835" y="1503351"/>
            <a:ext cx="2647950" cy="81484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A1190-7448-4306-BD3F-DE6861CD3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1167" y="4012777"/>
            <a:ext cx="3419475" cy="226695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1D3A60-C782-4770-8FEC-1391E7F908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7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6) Left Side Decaying exponential: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6DD5A68-81C8-4F4A-BA55-BC5ED269046C}"/>
                  </a:ext>
                </a:extLst>
              </p:cNvPr>
              <p:cNvSpPr/>
              <p:nvPr/>
            </p:nvSpPr>
            <p:spPr>
              <a:xfrm>
                <a:off x="1590648" y="1711748"/>
                <a:ext cx="26708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6DD5A68-81C8-4F4A-BA55-BC5ED2690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48" y="1711748"/>
                <a:ext cx="2670859" cy="461665"/>
              </a:xfrm>
              <a:prstGeom prst="rect">
                <a:avLst/>
              </a:prstGeom>
              <a:blipFill>
                <a:blip r:embed="rId4"/>
                <a:stretch>
                  <a:fillRect l="-22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F0D6F6-85D1-4B9E-8628-EEB8173A4BF7}"/>
                  </a:ext>
                </a:extLst>
              </p:cNvPr>
              <p:cNvSpPr/>
              <p:nvPr/>
            </p:nvSpPr>
            <p:spPr>
              <a:xfrm>
                <a:off x="1297639" y="2409737"/>
                <a:ext cx="6649577" cy="12124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F0D6F6-85D1-4B9E-8628-EEB8173A4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2409737"/>
                <a:ext cx="6649577" cy="12124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33EB39-DDBB-41E6-8FBA-5D7B56300F6C}"/>
                  </a:ext>
                </a:extLst>
              </p:cNvPr>
              <p:cNvSpPr/>
              <p:nvPr/>
            </p:nvSpPr>
            <p:spPr>
              <a:xfrm>
                <a:off x="2095540" y="3583200"/>
                <a:ext cx="4992970" cy="12124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𝜶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 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33EB39-DDBB-41E6-8FBA-5D7B56300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40" y="3583200"/>
                <a:ext cx="4992970" cy="12124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634C82-2479-418A-9A3F-A7DD4480D24D}"/>
                  </a:ext>
                </a:extLst>
              </p:cNvPr>
              <p:cNvSpPr/>
              <p:nvPr/>
            </p:nvSpPr>
            <p:spPr>
              <a:xfrm>
                <a:off x="1967341" y="5146252"/>
                <a:ext cx="2429448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634C82-2479-418A-9A3F-A7DD4480D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341" y="5146252"/>
                <a:ext cx="2429448" cy="786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23A1EC-DDE3-4960-B61D-D407B5B9E371}"/>
              </a:ext>
            </a:extLst>
          </p:cNvPr>
          <p:cNvSpPr/>
          <p:nvPr/>
        </p:nvSpPr>
        <p:spPr>
          <a:xfrm>
            <a:off x="1967340" y="5003060"/>
            <a:ext cx="2527387" cy="10787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F8F762-FCB8-4391-9645-24F0FD8E25B8}"/>
              </a:ext>
            </a:extLst>
          </p:cNvPr>
          <p:cNvSpPr/>
          <p:nvPr/>
        </p:nvSpPr>
        <p:spPr>
          <a:xfrm>
            <a:off x="1547835" y="1503351"/>
            <a:ext cx="2647950" cy="81484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B69A5-D9FF-4D11-92FA-A77868B0B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539" y="1340365"/>
            <a:ext cx="2981635" cy="2413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89AC79-4CA8-4BB4-A9F9-2D7ABA2C6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7633" y="4017539"/>
            <a:ext cx="3228975" cy="2257425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49AE8E-0438-4C80-B657-31D6697C62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6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7) Signum Function: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4D8FD-FE76-496C-9275-B1273CF268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616" t="2425" r="3661" b="7899"/>
          <a:stretch/>
        </p:blipFill>
        <p:spPr>
          <a:xfrm>
            <a:off x="8616566" y="1404625"/>
            <a:ext cx="3257756" cy="220269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F1C0C-5C3A-41A7-BD7A-DEAFDE84D6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871" r="5571"/>
          <a:stretch/>
        </p:blipFill>
        <p:spPr>
          <a:xfrm>
            <a:off x="5115809" y="1366123"/>
            <a:ext cx="2994030" cy="226695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C55A8-4CA5-49C8-8521-C6A0BA4075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61"/>
          <a:stretch/>
        </p:blipFill>
        <p:spPr>
          <a:xfrm>
            <a:off x="1304209" y="1437560"/>
            <a:ext cx="3304873" cy="221932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FABC8D-D9F8-4B6B-89F7-53586D0FED85}"/>
                  </a:ext>
                </a:extLst>
              </p:cNvPr>
              <p:cNvSpPr txBox="1"/>
              <p:nvPr/>
            </p:nvSpPr>
            <p:spPr>
              <a:xfrm>
                <a:off x="4709359" y="2495641"/>
                <a:ext cx="3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FABC8D-D9F8-4B6B-89F7-53586D0F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359" y="2495641"/>
                <a:ext cx="306173" cy="369332"/>
              </a:xfrm>
              <a:prstGeom prst="rect">
                <a:avLst/>
              </a:prstGeom>
              <a:blipFill>
                <a:blip r:embed="rId9"/>
                <a:stretch>
                  <a:fillRect l="-10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E75F1-2E75-4F38-BD57-6A00AC93146D}"/>
                  </a:ext>
                </a:extLst>
              </p:cNvPr>
              <p:cNvSpPr txBox="1"/>
              <p:nvPr/>
            </p:nvSpPr>
            <p:spPr>
              <a:xfrm>
                <a:off x="8210116" y="2415148"/>
                <a:ext cx="3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E75F1-2E75-4F38-BD57-6A00AC931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116" y="2415148"/>
                <a:ext cx="306173" cy="369332"/>
              </a:xfrm>
              <a:prstGeom prst="rect">
                <a:avLst/>
              </a:prstGeom>
              <a:blipFill>
                <a:blip r:embed="rId10"/>
                <a:stretch>
                  <a:fillRect l="-600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C9A75D-CD71-4D67-8604-DEADA996D90C}"/>
                  </a:ext>
                </a:extLst>
              </p:cNvPr>
              <p:cNvSpPr/>
              <p:nvPr/>
            </p:nvSpPr>
            <p:spPr>
              <a:xfrm>
                <a:off x="1347022" y="4016636"/>
                <a:ext cx="4543680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C9A75D-CD71-4D67-8604-DEADA996D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22" y="4016636"/>
                <a:ext cx="4543680" cy="9161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422405-B605-4E60-9A0D-590221EEC14D}"/>
              </a:ext>
            </a:extLst>
          </p:cNvPr>
          <p:cNvSpPr/>
          <p:nvPr/>
        </p:nvSpPr>
        <p:spPr>
          <a:xfrm>
            <a:off x="1304208" y="3808239"/>
            <a:ext cx="4543679" cy="123983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142B1C-F2E1-4B6C-8545-D304A06D410B}"/>
                  </a:ext>
                </a:extLst>
              </p:cNvPr>
              <p:cNvSpPr/>
              <p:nvPr/>
            </p:nvSpPr>
            <p:spPr>
              <a:xfrm>
                <a:off x="3958036" y="5343678"/>
                <a:ext cx="35120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142B1C-F2E1-4B6C-8545-D304A06D4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036" y="5343678"/>
                <a:ext cx="3512052" cy="461665"/>
              </a:xfrm>
              <a:prstGeom prst="rect">
                <a:avLst/>
              </a:prstGeom>
              <a:blipFill>
                <a:blip r:embed="rId1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F19BBA-A815-4C6E-B3CE-8A06BD974481}"/>
                  </a:ext>
                </a:extLst>
              </p:cNvPr>
              <p:cNvSpPr/>
              <p:nvPr/>
            </p:nvSpPr>
            <p:spPr>
              <a:xfrm>
                <a:off x="3138646" y="6100947"/>
                <a:ext cx="5150833" cy="574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𝝐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𝝐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F19BBA-A815-4C6E-B3CE-8A06BD974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46" y="6100947"/>
                <a:ext cx="5150833" cy="574453"/>
              </a:xfrm>
              <a:prstGeom prst="rect">
                <a:avLst/>
              </a:prstGeom>
              <a:blipFill>
                <a:blip r:embed="rId1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1935D9-3B1E-4695-B128-EFF70D599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42DAC2-B3D1-4F7D-B163-A008D5F3F52A}"/>
                  </a:ext>
                </a:extLst>
              </p:cNvPr>
              <p:cNvSpPr/>
              <p:nvPr/>
            </p:nvSpPr>
            <p:spPr>
              <a:xfrm>
                <a:off x="1550628" y="887500"/>
                <a:ext cx="5828455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𝝐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→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𝝐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𝝐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42DAC2-B3D1-4F7D-B163-A008D5F3F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628" y="887500"/>
                <a:ext cx="582845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95FFD9-0753-4B4F-AB4C-A2D90DF367E2}"/>
                  </a:ext>
                </a:extLst>
              </p:cNvPr>
              <p:cNvSpPr/>
              <p:nvPr/>
            </p:nvSpPr>
            <p:spPr>
              <a:xfrm>
                <a:off x="1550627" y="1838390"/>
                <a:ext cx="6592061" cy="574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𝝐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.{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𝝐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95FFD9-0753-4B4F-AB4C-A2D90DF36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627" y="1838390"/>
                <a:ext cx="6592061" cy="574453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D6CAF23-8C21-4752-9591-E9D1523A1CD2}"/>
                  </a:ext>
                </a:extLst>
              </p:cNvPr>
              <p:cNvSpPr/>
              <p:nvPr/>
            </p:nvSpPr>
            <p:spPr>
              <a:xfrm>
                <a:off x="1550627" y="2698166"/>
                <a:ext cx="6883999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𝝐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den>
                              </m:f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𝝐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D6CAF23-8C21-4752-9591-E9D1523A1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627" y="2698166"/>
                <a:ext cx="6883999" cy="796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6938D1FB-A4DD-4AC1-B3AF-068D84E0DDB7}"/>
                  </a:ext>
                </a:extLst>
              </p:cNvPr>
              <p:cNvSpPr/>
              <p:nvPr/>
            </p:nvSpPr>
            <p:spPr>
              <a:xfrm>
                <a:off x="6606862" y="4134118"/>
                <a:ext cx="4219978" cy="1909388"/>
              </a:xfrm>
              <a:prstGeom prst="cloud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400" b="1" dirty="0"/>
                  <a:t> is odd then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sz="2400" b="1" dirty="0"/>
                  <a:t> is imaginary and odd</a:t>
                </a:r>
              </a:p>
            </p:txBody>
          </p:sp>
        </mc:Choice>
        <mc:Fallback xmlns=""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6938D1FB-A4DD-4AC1-B3AF-068D84E0D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862" y="4134118"/>
                <a:ext cx="4219978" cy="1909388"/>
              </a:xfrm>
              <a:prstGeom prst="cloud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A34CD8-2B11-41BA-AAC1-A9A7B102EF4D}"/>
                  </a:ext>
                </a:extLst>
              </p:cNvPr>
              <p:cNvSpPr/>
              <p:nvPr/>
            </p:nvSpPr>
            <p:spPr>
              <a:xfrm>
                <a:off x="2529421" y="4328020"/>
                <a:ext cx="1721945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A34CD8-2B11-41BA-AAC1-A9A7B102EF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421" y="4328020"/>
                <a:ext cx="1721945" cy="786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C195F2-3552-47F4-BCC0-0651F398832C}"/>
              </a:ext>
            </a:extLst>
          </p:cNvPr>
          <p:cNvSpPr/>
          <p:nvPr/>
        </p:nvSpPr>
        <p:spPr>
          <a:xfrm>
            <a:off x="2432630" y="4134118"/>
            <a:ext cx="2044925" cy="117197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F762FB-50EC-439C-9C0D-854EBACBB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9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8) Rectangular Pulse: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D05A929-23A3-4666-AD0E-99111846D366}"/>
                  </a:ext>
                </a:extLst>
              </p:cNvPr>
              <p:cNvSpPr/>
              <p:nvPr/>
            </p:nvSpPr>
            <p:spPr>
              <a:xfrm>
                <a:off x="1698845" y="1757720"/>
                <a:ext cx="4892108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𝑹𝒆𝒄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D05A929-23A3-4666-AD0E-99111846D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845" y="1757720"/>
                <a:ext cx="4892108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E927E7-911F-45C7-A006-294CDB1BD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4183" y="1042855"/>
            <a:ext cx="2962275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51C84D-2172-4DE8-B2ED-6F814F159290}"/>
                  </a:ext>
                </a:extLst>
              </p:cNvPr>
              <p:cNvSpPr/>
              <p:nvPr/>
            </p:nvSpPr>
            <p:spPr>
              <a:xfrm>
                <a:off x="1451734" y="3282219"/>
                <a:ext cx="9509462" cy="12124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51C84D-2172-4DE8-B2ED-6F814F159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34" y="3282219"/>
                <a:ext cx="9509462" cy="1212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4877C2-12A9-4988-B566-28AB96BF3E00}"/>
                  </a:ext>
                </a:extLst>
              </p:cNvPr>
              <p:cNvSpPr/>
              <p:nvPr/>
            </p:nvSpPr>
            <p:spPr>
              <a:xfrm>
                <a:off x="1523011" y="5103018"/>
                <a:ext cx="4494564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𝒔𝒊𝒏𝒄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4877C2-12A9-4988-B566-28AB96BF3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11" y="5103018"/>
                <a:ext cx="4494564" cy="795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D99E89-04C0-4B9D-8EBA-E0171875F2CF}"/>
              </a:ext>
            </a:extLst>
          </p:cNvPr>
          <p:cNvSpPr/>
          <p:nvPr/>
        </p:nvSpPr>
        <p:spPr>
          <a:xfrm>
            <a:off x="1523011" y="4935654"/>
            <a:ext cx="4388392" cy="10787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incReal">
            <a:extLst>
              <a:ext uri="{FF2B5EF4-FFF2-40B4-BE49-F238E27FC236}">
                <a16:creationId xmlns:a16="http://schemas.microsoft.com/office/drawing/2014/main" id="{4960048F-337C-4B4C-B715-26258F4FE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56" y="4463796"/>
            <a:ext cx="4259331" cy="22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E00178-E1D3-491E-8A9F-0D31A2940759}"/>
              </a:ext>
            </a:extLst>
          </p:cNvPr>
          <p:cNvSpPr/>
          <p:nvPr/>
        </p:nvSpPr>
        <p:spPr>
          <a:xfrm>
            <a:off x="1707607" y="1680920"/>
            <a:ext cx="4886721" cy="107878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2B9A03-1A6D-4802-B373-92BF33A50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2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9) Triangular Pulse: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8E9E7DF-CEB6-4648-844A-E767CCE9CB07}"/>
                  </a:ext>
                </a:extLst>
              </p:cNvPr>
              <p:cNvSpPr/>
              <p:nvPr/>
            </p:nvSpPr>
            <p:spPr>
              <a:xfrm>
                <a:off x="1595135" y="1788591"/>
                <a:ext cx="4704558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𝒕𝒓𝒊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8E9E7DF-CEB6-4648-844A-E767CCE9C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5" y="1788591"/>
                <a:ext cx="4704558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A0D367-8E32-4EDF-93CE-06563E668F6B}"/>
              </a:ext>
            </a:extLst>
          </p:cNvPr>
          <p:cNvSpPr/>
          <p:nvPr/>
        </p:nvSpPr>
        <p:spPr>
          <a:xfrm>
            <a:off x="1552321" y="1580194"/>
            <a:ext cx="4747372" cy="123983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A06E86-9FD1-4AAA-B736-1B2895A3741F}"/>
                  </a:ext>
                </a:extLst>
              </p:cNvPr>
              <p:cNvSpPr/>
              <p:nvPr/>
            </p:nvSpPr>
            <p:spPr>
              <a:xfrm>
                <a:off x="1410653" y="3457160"/>
                <a:ext cx="8823890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A06E86-9FD1-4AAA-B736-1B2895A37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653" y="3457160"/>
                <a:ext cx="8823890" cy="1171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0C25522-2B9C-4B40-A149-E7F17B14CEC9}"/>
              </a:ext>
            </a:extLst>
          </p:cNvPr>
          <p:cNvSpPr txBox="1"/>
          <p:nvPr/>
        </p:nvSpPr>
        <p:spPr>
          <a:xfrm>
            <a:off x="1297639" y="4708609"/>
            <a:ext cx="500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Note that</a:t>
            </a:r>
            <a:r>
              <a:rPr lang="en-US" sz="2400" b="1" dirty="0"/>
              <a:t>:   f(t) is even function 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7C5258-3A22-4354-A264-F4F5F2E26CA6}"/>
                  </a:ext>
                </a:extLst>
              </p:cNvPr>
              <p:cNvSpPr/>
              <p:nvPr/>
            </p:nvSpPr>
            <p:spPr>
              <a:xfrm>
                <a:off x="2430059" y="5333309"/>
                <a:ext cx="4417428" cy="1173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7C5258-3A22-4354-A264-F4F5F2E26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059" y="5333309"/>
                <a:ext cx="4417428" cy="1173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0F287A2-B543-4A78-A729-B15706B24B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216" y="974070"/>
            <a:ext cx="3279150" cy="254518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194869-088D-4EBB-82FA-36B5C88C4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AB7854B-0A89-4402-A77F-46BEEC31EC01}"/>
                  </a:ext>
                </a:extLst>
              </p:cNvPr>
              <p:cNvSpPr/>
              <p:nvPr/>
            </p:nvSpPr>
            <p:spPr>
              <a:xfrm>
                <a:off x="1410479" y="291315"/>
                <a:ext cx="8199745" cy="1173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AB7854B-0A89-4402-A77F-46BEEC31E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479" y="291315"/>
                <a:ext cx="8199745" cy="1173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7FFC9E-C010-41C8-BA0A-DD2BA5CC5302}"/>
                  </a:ext>
                </a:extLst>
              </p:cNvPr>
              <p:cNvSpPr/>
              <p:nvPr/>
            </p:nvSpPr>
            <p:spPr>
              <a:xfrm>
                <a:off x="1397216" y="1545289"/>
                <a:ext cx="5753691" cy="1046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𝒔𝒊𝒏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𝒄𝒐𝒔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7FFC9E-C010-41C8-BA0A-DD2BA5CC5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16" y="1545289"/>
                <a:ext cx="5753691" cy="1046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B30098-74B7-4DA2-9CE0-FCE84DA009FA}"/>
                  </a:ext>
                </a:extLst>
              </p:cNvPr>
              <p:cNvSpPr/>
              <p:nvPr/>
            </p:nvSpPr>
            <p:spPr>
              <a:xfrm>
                <a:off x="1410479" y="2855884"/>
                <a:ext cx="3624775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B30098-74B7-4DA2-9CE0-FCE84DA00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479" y="2855884"/>
                <a:ext cx="3624775" cy="922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6C05A7-015C-4085-9490-68C7BFB15E1C}"/>
                  </a:ext>
                </a:extLst>
              </p:cNvPr>
              <p:cNvSpPr txBox="1"/>
              <p:nvPr/>
            </p:nvSpPr>
            <p:spPr>
              <a:xfrm>
                <a:off x="7589429" y="3027169"/>
                <a:ext cx="3192092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6C05A7-015C-4085-9490-68C7BFB15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429" y="3027169"/>
                <a:ext cx="3192092" cy="377667"/>
              </a:xfrm>
              <a:prstGeom prst="rect">
                <a:avLst/>
              </a:prstGeom>
              <a:blipFill>
                <a:blip r:embed="rId7"/>
                <a:stretch>
                  <a:fillRect l="-763" r="-1527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88066C-42F2-4AAF-A274-98BEA9A093BC}"/>
              </a:ext>
            </a:extLst>
          </p:cNvPr>
          <p:cNvSpPr/>
          <p:nvPr/>
        </p:nvSpPr>
        <p:spPr>
          <a:xfrm>
            <a:off x="7459704" y="2906646"/>
            <a:ext cx="3451539" cy="643943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0CA9B3-DEB0-4EBB-80B6-D185C2E8AF37}"/>
                  </a:ext>
                </a:extLst>
              </p:cNvPr>
              <p:cNvSpPr/>
              <p:nvPr/>
            </p:nvSpPr>
            <p:spPr>
              <a:xfrm>
                <a:off x="1410479" y="3713190"/>
                <a:ext cx="6962611" cy="133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𝒔𝒊𝒏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num>
                                        <m:den>
                                          <m:r>
                                            <a:rPr lang="en-US" sz="2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𝒔𝒊𝒏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0CA9B3-DEB0-4EBB-80B6-D185C2E8A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479" y="3713190"/>
                <a:ext cx="6962611" cy="13304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314778-8520-4BC5-8EA9-E2169B68CCED}"/>
                  </a:ext>
                </a:extLst>
              </p:cNvPr>
              <p:cNvSpPr/>
              <p:nvPr/>
            </p:nvSpPr>
            <p:spPr>
              <a:xfrm>
                <a:off x="4575527" y="5312711"/>
                <a:ext cx="3013902" cy="133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𝒔𝒊𝒏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314778-8520-4BC5-8EA9-E2169B68C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527" y="5312711"/>
                <a:ext cx="3013902" cy="13304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51A7E-A0E4-4F6F-80EB-DC7CF1E28A1A}"/>
              </a:ext>
            </a:extLst>
          </p:cNvPr>
          <p:cNvSpPr/>
          <p:nvPr/>
        </p:nvSpPr>
        <p:spPr>
          <a:xfrm>
            <a:off x="4575527" y="5206282"/>
            <a:ext cx="3126039" cy="15551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FAB1BC-B691-4563-B75C-4554F67A6D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40ED601-3DF2-4081-9315-280C4141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3663077"/>
            <a:ext cx="4693813" cy="29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ourier transform triangle is sinc squared">
            <a:extLst>
              <a:ext uri="{FF2B5EF4-FFF2-40B4-BE49-F238E27FC236}">
                <a16:creationId xmlns:a16="http://schemas.microsoft.com/office/drawing/2014/main" id="{D0A371D6-8F0D-4ED6-95E0-D1835FA36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93" r="6586"/>
          <a:stretch/>
        </p:blipFill>
        <p:spPr bwMode="auto">
          <a:xfrm>
            <a:off x="2279561" y="361950"/>
            <a:ext cx="824247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CAF39D-CDB7-4451-AA7E-31448AFF5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BA56-52E4-4848-9CBF-171FF673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3" y="177802"/>
            <a:ext cx="8832848" cy="77523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Summery of F.T. of important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1D742FD-CECE-44D1-A451-4C2B9F44E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904764"/>
                  </p:ext>
                </p:extLst>
              </p:nvPr>
            </p:nvGraphicFramePr>
            <p:xfrm>
              <a:off x="2809877" y="906016"/>
              <a:ext cx="6400800" cy="5951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0400">
                      <a:extLst>
                        <a:ext uri="{9D8B030D-6E8A-4147-A177-3AD203B41FA5}">
                          <a16:colId xmlns:a16="http://schemas.microsoft.com/office/drawing/2014/main" val="3462827185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14061637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85619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681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70C0"/>
                              </a:solidFill>
                            </a:rPr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15928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</m:t>
                                    </m:r>
                                  </m:e>
                                </m:rad>
                                <m:r>
                                  <a:rPr lang="en-US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37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6203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9664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den>
                                </m:f>
                                <m:r>
                                  <a:rPr lang="en-US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55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𝑺𝒈𝒏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29310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𝑹𝒆𝒄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𝒔𝒊𝒏𝒄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0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𝒕𝒓𝒊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𝒔𝒊𝒏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𝝎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f>
                                          <m:fPr>
                                            <m:ctrlPr>
                                              <a:rPr lang="en-US" sz="20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0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89805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1D742FD-CECE-44D1-A451-4C2B9F44E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904764"/>
                  </p:ext>
                </p:extLst>
              </p:nvPr>
            </p:nvGraphicFramePr>
            <p:xfrm>
              <a:off x="2809877" y="906016"/>
              <a:ext cx="6400800" cy="5951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0400">
                      <a:extLst>
                        <a:ext uri="{9D8B030D-6E8A-4147-A177-3AD203B41FA5}">
                          <a16:colId xmlns:a16="http://schemas.microsoft.com/office/drawing/2014/main" val="3462827185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1406163737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" t="-1538" r="-100760" b="-1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1538" r="-952" b="-14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5619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" t="-101538" r="-100760" b="-1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101538" r="-952" b="-1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46813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70C0"/>
                              </a:solidFill>
                            </a:rPr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201538" r="-952" b="-1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1592835"/>
                      </a:ext>
                    </a:extLst>
                  </a:tr>
                  <a:tr h="587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" t="-202062" r="-100760" b="-709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202062" r="-952" b="-709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37027"/>
                      </a:ext>
                    </a:extLst>
                  </a:tr>
                  <a:tr h="669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" t="-268807" r="-100760" b="-5311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268807" r="-952" b="-5311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6203513"/>
                      </a:ext>
                    </a:extLst>
                  </a:tr>
                  <a:tr h="669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" t="-365455" r="-100760" b="-42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365455" r="-952" b="-42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664021"/>
                      </a:ext>
                    </a:extLst>
                  </a:tr>
                  <a:tr h="664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" t="-469725" r="-100760" b="-330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469725" r="-952" b="-3302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75574"/>
                      </a:ext>
                    </a:extLst>
                  </a:tr>
                  <a:tr h="664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" t="-569725" r="-100760" b="-230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569725" r="-952" b="-2302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293108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" t="-1123077" r="-100760" b="-2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1123077" r="-952" b="-28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15357"/>
                      </a:ext>
                    </a:extLst>
                  </a:tr>
                  <a:tr h="11133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0" t="-434426" r="-10076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81" t="-434426" r="-952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89805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71DE6A-92AD-4AC1-ACC4-B63BB7882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462C-1BBE-4DE4-932E-FA74AE41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046" y="1793384"/>
            <a:ext cx="9755908" cy="26540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Fourier Transform Properties</a:t>
            </a:r>
          </a:p>
        </p:txBody>
      </p:sp>
    </p:spTree>
    <p:extLst>
      <p:ext uri="{BB962C8B-B14F-4D97-AF65-F5344CB8AC3E}">
        <p14:creationId xmlns:p14="http://schemas.microsoft.com/office/powerpoint/2010/main" val="22896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462C-1BBE-4DE4-932E-FA74AE41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29" y="1600201"/>
            <a:ext cx="9755908" cy="26540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Lecture7: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54925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8DCE-EB64-45CC-9935-AE77965A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1) Linearity: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BC689D-0E83-490A-8983-5CD6AA915705}"/>
                  </a:ext>
                </a:extLst>
              </p:cNvPr>
              <p:cNvSpPr txBox="1"/>
              <p:nvPr/>
            </p:nvSpPr>
            <p:spPr>
              <a:xfrm>
                <a:off x="1777284" y="1822360"/>
                <a:ext cx="295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BC689D-0E83-490A-8983-5CD6AA915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84" y="1822360"/>
                <a:ext cx="2952731" cy="369332"/>
              </a:xfrm>
              <a:prstGeom prst="rect">
                <a:avLst/>
              </a:prstGeom>
              <a:blipFill>
                <a:blip r:embed="rId4"/>
                <a:stretch>
                  <a:fillRect l="-2066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057E2-5015-4088-8D93-56D3A7958A71}"/>
                  </a:ext>
                </a:extLst>
              </p:cNvPr>
              <p:cNvSpPr txBox="1"/>
              <p:nvPr/>
            </p:nvSpPr>
            <p:spPr>
              <a:xfrm>
                <a:off x="6391302" y="1822360"/>
                <a:ext cx="295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057E2-5015-4088-8D93-56D3A7958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02" y="1822360"/>
                <a:ext cx="2952731" cy="369332"/>
              </a:xfrm>
              <a:prstGeom prst="rect">
                <a:avLst/>
              </a:prstGeom>
              <a:blipFill>
                <a:blip r:embed="rId5"/>
                <a:stretch>
                  <a:fillRect l="-1856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7CD311-F1DD-4B08-B065-B5C07B63ADBD}"/>
                  </a:ext>
                </a:extLst>
              </p:cNvPr>
              <p:cNvSpPr txBox="1"/>
              <p:nvPr/>
            </p:nvSpPr>
            <p:spPr>
              <a:xfrm>
                <a:off x="2977424" y="2921606"/>
                <a:ext cx="61577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7CD311-F1DD-4B08-B065-B5C07B63A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24" y="2921606"/>
                <a:ext cx="6157711" cy="369332"/>
              </a:xfrm>
              <a:prstGeom prst="rect">
                <a:avLst/>
              </a:prstGeom>
              <a:blipFill>
                <a:blip r:embed="rId6"/>
                <a:stretch>
                  <a:fillRect l="-593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DBB1B631-2CDA-45D0-A672-4755417E56A6}"/>
              </a:ext>
            </a:extLst>
          </p:cNvPr>
          <p:cNvSpPr txBox="1">
            <a:spLocks/>
          </p:cNvSpPr>
          <p:nvPr/>
        </p:nvSpPr>
        <p:spPr>
          <a:xfrm>
            <a:off x="1519523" y="2959525"/>
            <a:ext cx="8832848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2) Scaling: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4508BE-1F7B-47D4-B792-980A24233175}"/>
              </a:ext>
            </a:extLst>
          </p:cNvPr>
          <p:cNvSpPr/>
          <p:nvPr/>
        </p:nvSpPr>
        <p:spPr>
          <a:xfrm>
            <a:off x="2781298" y="2720662"/>
            <a:ext cx="6457958" cy="70833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48373-0D82-463B-A874-F7B96DEB990A}"/>
                  </a:ext>
                </a:extLst>
              </p:cNvPr>
              <p:cNvSpPr txBox="1"/>
              <p:nvPr/>
            </p:nvSpPr>
            <p:spPr>
              <a:xfrm>
                <a:off x="2380445" y="4645695"/>
                <a:ext cx="2590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48373-0D82-463B-A874-F7B96DEB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445" y="4645695"/>
                <a:ext cx="2590581" cy="369332"/>
              </a:xfrm>
              <a:prstGeom prst="rect">
                <a:avLst/>
              </a:prstGeom>
              <a:blipFill>
                <a:blip r:embed="rId7"/>
                <a:stretch>
                  <a:fillRect l="-2118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61B618-666F-4EA5-8277-A1637B5D0D45}"/>
                  </a:ext>
                </a:extLst>
              </p:cNvPr>
              <p:cNvSpPr txBox="1"/>
              <p:nvPr/>
            </p:nvSpPr>
            <p:spPr>
              <a:xfrm>
                <a:off x="4431470" y="5376598"/>
                <a:ext cx="3436197" cy="743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61B618-666F-4EA5-8277-A1637B5D0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70" y="5376598"/>
                <a:ext cx="3436197" cy="7434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2F3DDB-CD23-4BC3-8C9E-CB7EC51E5922}"/>
              </a:ext>
            </a:extLst>
          </p:cNvPr>
          <p:cNvSpPr/>
          <p:nvPr/>
        </p:nvSpPr>
        <p:spPr>
          <a:xfrm>
            <a:off x="4301543" y="5254580"/>
            <a:ext cx="3773511" cy="103031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608DE5-62B2-4F3B-95E9-527A7891D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5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CCCFF4-EA24-4E13-9C6A-12FC2BB459F2}"/>
                  </a:ext>
                </a:extLst>
              </p:cNvPr>
              <p:cNvSpPr txBox="1"/>
              <p:nvPr/>
            </p:nvSpPr>
            <p:spPr>
              <a:xfrm>
                <a:off x="1455313" y="1366123"/>
                <a:ext cx="9929612" cy="5345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arenR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2)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rad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4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b="1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rad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CCCFF4-EA24-4E13-9C6A-12FC2BB4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313" y="1366123"/>
                <a:ext cx="9929612" cy="5345246"/>
              </a:xfrm>
              <a:prstGeom prst="rect">
                <a:avLst/>
              </a:prstGeom>
              <a:blipFill>
                <a:blip r:embed="rId4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826406-BAEF-4A3E-BCCA-C18E27308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4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19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37ECF3-9CD6-44EB-A8A2-6B29FD6D6B1E}"/>
                  </a:ext>
                </a:extLst>
              </p:cNvPr>
              <p:cNvSpPr txBox="1"/>
              <p:nvPr/>
            </p:nvSpPr>
            <p:spPr>
              <a:xfrm>
                <a:off x="1390918" y="837126"/>
                <a:ext cx="9865217" cy="5490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rgbClr val="0070C0"/>
                    </a:solidFill>
                  </a:rPr>
                  <a:t>3)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i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rgbClr val="0070C0"/>
                    </a:solidFill>
                  </a:rPr>
                  <a:t>4)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𝒔𝒈𝒏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𝒔𝒈𝒏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𝒔𝒈𝒏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37ECF3-9CD6-44EB-A8A2-6B29FD6D6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18" y="837126"/>
                <a:ext cx="9865217" cy="5490286"/>
              </a:xfrm>
              <a:prstGeom prst="rect">
                <a:avLst/>
              </a:prstGeom>
              <a:blipFill>
                <a:blip r:embed="rId4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E4E68A-65C2-4A8E-B7D9-ED87A9B7ED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8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8DCE-EB64-45CC-9935-AE77965A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002" y="139165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3) Time Shift: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5000A2-A147-4F80-933B-25255E53CB67}"/>
                  </a:ext>
                </a:extLst>
              </p:cNvPr>
              <p:cNvSpPr txBox="1"/>
              <p:nvPr/>
            </p:nvSpPr>
            <p:spPr>
              <a:xfrm>
                <a:off x="1556198" y="1842973"/>
                <a:ext cx="2590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5000A2-A147-4F80-933B-25255E53C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98" y="1842973"/>
                <a:ext cx="2590581" cy="369332"/>
              </a:xfrm>
              <a:prstGeom prst="rect">
                <a:avLst/>
              </a:prstGeom>
              <a:blipFill>
                <a:blip r:embed="rId4"/>
                <a:stretch>
                  <a:fillRect l="-2118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D49B44-7114-4E1D-8BC5-D7C2186128BA}"/>
                  </a:ext>
                </a:extLst>
              </p:cNvPr>
              <p:cNvSpPr txBox="1"/>
              <p:nvPr/>
            </p:nvSpPr>
            <p:spPr>
              <a:xfrm>
                <a:off x="5831983" y="1817091"/>
                <a:ext cx="4065857" cy="378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D49B44-7114-4E1D-8BC5-D7C21861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983" y="1817091"/>
                <a:ext cx="4065857" cy="378758"/>
              </a:xfrm>
              <a:prstGeom prst="rect">
                <a:avLst/>
              </a:prstGeom>
              <a:blipFill>
                <a:blip r:embed="rId5"/>
                <a:stretch>
                  <a:fillRect l="-1349" b="-3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D67899-C07C-4B62-9494-275BB08E97F3}"/>
              </a:ext>
            </a:extLst>
          </p:cNvPr>
          <p:cNvSpPr/>
          <p:nvPr/>
        </p:nvSpPr>
        <p:spPr>
          <a:xfrm>
            <a:off x="5675426" y="1609859"/>
            <a:ext cx="4416424" cy="77273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9F996-71BC-46C5-87E3-FF0676E1894F}"/>
                  </a:ext>
                </a:extLst>
              </p:cNvPr>
              <p:cNvSpPr txBox="1"/>
              <p:nvPr/>
            </p:nvSpPr>
            <p:spPr>
              <a:xfrm>
                <a:off x="1378039" y="2550017"/>
                <a:ext cx="10560676" cy="4069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Proof: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i="1" dirty="0">
                    <a:solidFill>
                      <a:srgbClr val="0070C0"/>
                    </a:solidFill>
                  </a:rPr>
                  <a:t>    and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𝒅𝒙</m:t>
                    </m:r>
                  </m:oMath>
                </a14:m>
                <a:r>
                  <a:rPr lang="en-US" sz="2400" b="1" i="1" dirty="0">
                    <a:solidFill>
                      <a:srgbClr val="0070C0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∓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∓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∓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89F996-71BC-46C5-87E3-FF0676E18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39" y="2550017"/>
                <a:ext cx="10560676" cy="4069191"/>
              </a:xfrm>
              <a:prstGeom prst="rect">
                <a:avLst/>
              </a:prstGeom>
              <a:blipFill>
                <a:blip r:embed="rId6"/>
                <a:stretch>
                  <a:fillRect l="-866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17AFB0-8729-4687-A01E-D856B3580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2C8C2-32AD-40EE-9ECB-08DB2CD2A8F1}"/>
                  </a:ext>
                </a:extLst>
              </p:cNvPr>
              <p:cNvSpPr txBox="1"/>
              <p:nvPr/>
            </p:nvSpPr>
            <p:spPr>
              <a:xfrm>
                <a:off x="1442434" y="1366123"/>
                <a:ext cx="9929612" cy="5489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arenR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1200" dirty="0"/>
              </a:p>
              <a:p>
                <a:r>
                  <a:rPr lang="en-US" sz="2400" b="1" i="1" u="sng" dirty="0">
                    <a:solidFill>
                      <a:srgbClr val="FF0000"/>
                    </a:solidFill>
                  </a:rPr>
                  <a:t>Note that: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The order to solve problem using properties is </a:t>
                </a:r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1) Linearity          2) Scaling      3) Time shift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2C8C2-32AD-40EE-9ECB-08DB2CD2A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4" y="1366123"/>
                <a:ext cx="9929612" cy="5489451"/>
              </a:xfrm>
              <a:prstGeom prst="rect">
                <a:avLst/>
              </a:prstGeom>
              <a:blipFill>
                <a:blip r:embed="rId4"/>
                <a:stretch>
                  <a:fillRect l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7D5663-7525-4B10-B155-FA335DB00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5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27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2C8C2-32AD-40EE-9ECB-08DB2CD2A8F1}"/>
                  </a:ext>
                </a:extLst>
              </p:cNvPr>
              <p:cNvSpPr txBox="1"/>
              <p:nvPr/>
            </p:nvSpPr>
            <p:spPr>
              <a:xfrm>
                <a:off x="1442434" y="1366123"/>
                <a:ext cx="10328856" cy="500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2C8C2-32AD-40EE-9ECB-08DB2CD2A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4" y="1366123"/>
                <a:ext cx="10328856" cy="5007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218D0C-EA20-4C00-946C-15D5F76B7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7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2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8DCE-EB64-45CC-9935-AE77965A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548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4) Frequency Shift: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A52162-F5AB-4CDD-8789-9E550D8C68BD}"/>
                  </a:ext>
                </a:extLst>
              </p:cNvPr>
              <p:cNvSpPr txBox="1"/>
              <p:nvPr/>
            </p:nvSpPr>
            <p:spPr>
              <a:xfrm>
                <a:off x="1556198" y="1842973"/>
                <a:ext cx="2590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A52162-F5AB-4CDD-8789-9E550D8C6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98" y="1842973"/>
                <a:ext cx="2590581" cy="369332"/>
              </a:xfrm>
              <a:prstGeom prst="rect">
                <a:avLst/>
              </a:prstGeom>
              <a:blipFill>
                <a:blip r:embed="rId4"/>
                <a:stretch>
                  <a:fillRect l="-2118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3DFAE-9535-4D04-A99C-F9DAB968F290}"/>
                  </a:ext>
                </a:extLst>
              </p:cNvPr>
              <p:cNvSpPr txBox="1"/>
              <p:nvPr/>
            </p:nvSpPr>
            <p:spPr>
              <a:xfrm>
                <a:off x="5831983" y="1817091"/>
                <a:ext cx="3695563" cy="415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𝒂𝒕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3DFAE-9535-4D04-A99C-F9DAB968F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983" y="1817091"/>
                <a:ext cx="3695563" cy="415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C75739-5094-49F6-A877-2833D4D4147B}"/>
              </a:ext>
            </a:extLst>
          </p:cNvPr>
          <p:cNvSpPr/>
          <p:nvPr/>
        </p:nvSpPr>
        <p:spPr>
          <a:xfrm>
            <a:off x="5675426" y="1609859"/>
            <a:ext cx="4416424" cy="77273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3E9B3E-3204-49E3-82B9-29DB02242142}"/>
                  </a:ext>
                </a:extLst>
              </p:cNvPr>
              <p:cNvSpPr txBox="1"/>
              <p:nvPr/>
            </p:nvSpPr>
            <p:spPr>
              <a:xfrm>
                <a:off x="1378039" y="2550017"/>
                <a:ext cx="10560676" cy="4069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Proof: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𝒂𝒕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𝒂𝒕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𝒂𝒕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endParaRPr lang="en-US" sz="24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3E9B3E-3204-49E3-82B9-29DB02242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39" y="2550017"/>
                <a:ext cx="10560676" cy="4069191"/>
              </a:xfrm>
              <a:prstGeom prst="rect">
                <a:avLst/>
              </a:prstGeom>
              <a:blipFill>
                <a:blip r:embed="rId6"/>
                <a:stretch>
                  <a:fillRect l="-866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4DAD31-647D-42A3-BE07-76A3214A0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B145EF-DDB5-4D92-9D20-DE6468A6D3DE}"/>
                  </a:ext>
                </a:extLst>
              </p:cNvPr>
              <p:cNvSpPr txBox="1"/>
              <p:nvPr/>
            </p:nvSpPr>
            <p:spPr>
              <a:xfrm>
                <a:off x="1442434" y="1366123"/>
                <a:ext cx="9929612" cy="4896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arenR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400" b="1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endParaRPr lang="en-US" sz="1200" dirty="0"/>
              </a:p>
              <a:p>
                <a:r>
                  <a:rPr lang="en-US" sz="2400" b="1" i="1" u="sng" dirty="0">
                    <a:solidFill>
                      <a:srgbClr val="FF0000"/>
                    </a:solidFill>
                  </a:rPr>
                  <a:t>Note that: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The order to solve problem using properties is </a:t>
                </a:r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1) Linearity          2) Scaling      3) Time shift       4) Frequency shift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B145EF-DDB5-4D92-9D20-DE6468A6D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4" y="1366123"/>
                <a:ext cx="9929612" cy="4896533"/>
              </a:xfrm>
              <a:prstGeom prst="rect">
                <a:avLst/>
              </a:prstGeom>
              <a:blipFill>
                <a:blip r:embed="rId4"/>
                <a:stretch>
                  <a:fillRect l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06B326-22C6-43EE-B448-0F9785B0C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6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5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FA72-80F7-47DB-9579-4C7FF05EED98}"/>
              </a:ext>
            </a:extLst>
          </p:cNvPr>
          <p:cNvSpPr txBox="1">
            <a:spLocks/>
          </p:cNvSpPr>
          <p:nvPr/>
        </p:nvSpPr>
        <p:spPr>
          <a:xfrm>
            <a:off x="1310518" y="695459"/>
            <a:ext cx="8832848" cy="67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3E11E4-3CA8-4D3F-B7D6-42E1597EC41E}"/>
                  </a:ext>
                </a:extLst>
              </p:cNvPr>
              <p:cNvSpPr txBox="1"/>
              <p:nvPr/>
            </p:nvSpPr>
            <p:spPr>
              <a:xfrm>
                <a:off x="1442434" y="1366123"/>
                <a:ext cx="9929612" cy="6342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𝒄𝒐𝒔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3E11E4-3CA8-4D3F-B7D6-42E1597EC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4" y="1366123"/>
                <a:ext cx="9929612" cy="6342570"/>
              </a:xfrm>
              <a:prstGeom prst="rect">
                <a:avLst/>
              </a:prstGeom>
              <a:blipFill>
                <a:blip r:embed="rId4"/>
                <a:stretch>
                  <a:fillRect l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8D646E-6D4A-4C5B-AC29-1038603ED5FC}"/>
              </a:ext>
            </a:extLst>
          </p:cNvPr>
          <p:cNvSpPr/>
          <p:nvPr/>
        </p:nvSpPr>
        <p:spPr>
          <a:xfrm>
            <a:off x="2962141" y="5718220"/>
            <a:ext cx="6825803" cy="67066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353241-2AC3-4E9D-A39E-BB3FFD661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FA72-80F7-47DB-9579-4C7FF05EED98}"/>
              </a:ext>
            </a:extLst>
          </p:cNvPr>
          <p:cNvSpPr txBox="1">
            <a:spLocks/>
          </p:cNvSpPr>
          <p:nvPr/>
        </p:nvSpPr>
        <p:spPr>
          <a:xfrm>
            <a:off x="1310518" y="695459"/>
            <a:ext cx="8832848" cy="670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3E11E4-3CA8-4D3F-B7D6-42E1597EC41E}"/>
                  </a:ext>
                </a:extLst>
              </p:cNvPr>
              <p:cNvSpPr txBox="1"/>
              <p:nvPr/>
            </p:nvSpPr>
            <p:spPr>
              <a:xfrm>
                <a:off x="1442434" y="1366123"/>
                <a:ext cx="9929612" cy="668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3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𝒔𝒊𝒏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3E11E4-3CA8-4D3F-B7D6-42E1597EC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4" y="1366123"/>
                <a:ext cx="9929612" cy="6681381"/>
              </a:xfrm>
              <a:prstGeom prst="rect">
                <a:avLst/>
              </a:prstGeom>
              <a:blipFill>
                <a:blip r:embed="rId4"/>
                <a:stretch>
                  <a:fillRect l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8D646E-6D4A-4C5B-AC29-1038603ED5FC}"/>
              </a:ext>
            </a:extLst>
          </p:cNvPr>
          <p:cNvSpPr/>
          <p:nvPr/>
        </p:nvSpPr>
        <p:spPr>
          <a:xfrm>
            <a:off x="2962141" y="5769735"/>
            <a:ext cx="6825803" cy="9401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38A92C-AC72-4ADC-9715-00B86A782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5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91D8-1F5B-4693-B2E2-021D9E7D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55" y="139166"/>
            <a:ext cx="8832848" cy="112489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Fourier Transform: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E7EB5C-8AE0-4570-A15D-820DF25CB9A0}"/>
                  </a:ext>
                </a:extLst>
              </p:cNvPr>
              <p:cNvSpPr txBox="1"/>
              <p:nvPr/>
            </p:nvSpPr>
            <p:spPr>
              <a:xfrm>
                <a:off x="1389726" y="1265679"/>
                <a:ext cx="10200068" cy="5627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800" b="1" u="sng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800" b="1" u="sng" dirty="0">
                    <a:solidFill>
                      <a:srgbClr val="C00000"/>
                    </a:solidFill>
                  </a:rPr>
                  <a:t>Inverse F.T.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800" b="1" u="sng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sz="2800" b="1" u="sng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800" b="1" u="sng" dirty="0">
                    <a:solidFill>
                      <a:srgbClr val="C00000"/>
                    </a:solidFill>
                  </a:rPr>
                  <a:t>Notes:</a:t>
                </a:r>
              </a:p>
              <a:p>
                <a:pPr marL="971550" lvl="1" indent="-514350">
                  <a:buFont typeface="+mj-lt"/>
                  <a:buAutoNum type="arabicParenR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even</a:t>
                </a:r>
                <a:r>
                  <a:rPr lang="en-US" sz="2800" dirty="0"/>
                  <a:t> then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real</a:t>
                </a:r>
                <a:r>
                  <a:rPr lang="en-US" sz="2800" dirty="0"/>
                  <a:t> and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even</a:t>
                </a:r>
              </a:p>
              <a:p>
                <a:pPr marL="971550" lvl="1" indent="-514350">
                  <a:buFont typeface="+mj-lt"/>
                  <a:buAutoNum type="arabicParenR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>
                    <a:solidFill>
                      <a:schemeClr val="accent3">
                        <a:lumMod val="75000"/>
                      </a:schemeClr>
                    </a:solidFill>
                  </a:rPr>
                  <a:t>odd</a:t>
                </a:r>
                <a:r>
                  <a:rPr lang="en-US" sz="2800" dirty="0"/>
                  <a:t> then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>
                    <a:solidFill>
                      <a:schemeClr val="accent3">
                        <a:lumMod val="75000"/>
                      </a:schemeClr>
                    </a:solidFill>
                  </a:rPr>
                  <a:t>imaginary</a:t>
                </a:r>
                <a:r>
                  <a:rPr lang="en-US" sz="2800" dirty="0"/>
                  <a:t> and </a:t>
                </a:r>
                <a:r>
                  <a:rPr lang="en-US" sz="2800" b="1" dirty="0">
                    <a:solidFill>
                      <a:schemeClr val="accent3">
                        <a:lumMod val="75000"/>
                      </a:schemeClr>
                    </a:solidFill>
                  </a:rPr>
                  <a:t>odd</a:t>
                </a:r>
              </a:p>
              <a:p>
                <a:pPr lvl="1"/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E7EB5C-8AE0-4570-A15D-820DF25C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6" y="1265679"/>
                <a:ext cx="10200068" cy="5627181"/>
              </a:xfrm>
              <a:prstGeom prst="rect">
                <a:avLst/>
              </a:prstGeom>
              <a:blipFill>
                <a:blip r:embed="rId4"/>
                <a:stretch>
                  <a:fillRect l="-1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E9AD9A-9A1D-4490-B39C-D425FE1BBA25}"/>
              </a:ext>
            </a:extLst>
          </p:cNvPr>
          <p:cNvSpPr/>
          <p:nvPr/>
        </p:nvSpPr>
        <p:spPr>
          <a:xfrm>
            <a:off x="3938552" y="1264062"/>
            <a:ext cx="5102415" cy="14533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443399-6310-428C-B9AE-E79CC8D7A54A}"/>
              </a:ext>
            </a:extLst>
          </p:cNvPr>
          <p:cNvSpPr/>
          <p:nvPr/>
        </p:nvSpPr>
        <p:spPr>
          <a:xfrm>
            <a:off x="3816201" y="3673524"/>
            <a:ext cx="5347116" cy="162644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DD4A09-9DBB-41B3-AFCE-BE2878436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6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9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8DCE-EB64-45CC-9935-AE77965A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548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5) Duality (Symmetry) Property: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DD243D-73AF-4A87-80CE-A9909759A105}"/>
                  </a:ext>
                </a:extLst>
              </p:cNvPr>
              <p:cNvSpPr txBox="1"/>
              <p:nvPr/>
            </p:nvSpPr>
            <p:spPr>
              <a:xfrm>
                <a:off x="4765180" y="1744791"/>
                <a:ext cx="31763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DD243D-73AF-4A87-80CE-A9909759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80" y="1744791"/>
                <a:ext cx="31763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52A7F-915D-4CA2-8C99-446A9427E24C}"/>
                  </a:ext>
                </a:extLst>
              </p:cNvPr>
              <p:cNvSpPr txBox="1"/>
              <p:nvPr/>
            </p:nvSpPr>
            <p:spPr>
              <a:xfrm>
                <a:off x="4490760" y="2567225"/>
                <a:ext cx="39569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52A7F-915D-4CA2-8C99-446A9427E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760" y="2567225"/>
                <a:ext cx="395698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45245E-588E-4FAB-AEF5-9043572F5CE3}"/>
                  </a:ext>
                </a:extLst>
              </p:cNvPr>
              <p:cNvSpPr txBox="1"/>
              <p:nvPr/>
            </p:nvSpPr>
            <p:spPr>
              <a:xfrm>
                <a:off x="1413548" y="3429000"/>
                <a:ext cx="10560676" cy="298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Proof: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Replace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𝒃𝒚</m:t>
                    </m:r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−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b="1" i="1" dirty="0">
                    <a:solidFill>
                      <a:srgbClr val="0070C0"/>
                    </a:solidFill>
                  </a:rPr>
                  <a:t>in both sides      </a:t>
                </a:r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45245E-588E-4FAB-AEF5-9043572F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548" y="3429000"/>
                <a:ext cx="10560676" cy="2989793"/>
              </a:xfrm>
              <a:prstGeom prst="rect">
                <a:avLst/>
              </a:prstGeom>
              <a:blipFill>
                <a:blip r:embed="rId6"/>
                <a:stretch>
                  <a:fillRect l="-924" t="-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45AD74-24EC-4F8B-8D17-04A32817D47A}"/>
              </a:ext>
            </a:extLst>
          </p:cNvPr>
          <p:cNvSpPr/>
          <p:nvPr/>
        </p:nvSpPr>
        <p:spPr>
          <a:xfrm>
            <a:off x="4365938" y="2434107"/>
            <a:ext cx="4081803" cy="73409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9DD605-5CAF-455A-AF4E-EDC551301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5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A25BDD-0E78-4F5F-9B27-307D30BB2A6A}"/>
                  </a:ext>
                </a:extLst>
              </p:cNvPr>
              <p:cNvSpPr txBox="1"/>
              <p:nvPr/>
            </p:nvSpPr>
            <p:spPr>
              <a:xfrm>
                <a:off x="1369217" y="852520"/>
                <a:ext cx="10560676" cy="6417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0070C0"/>
                    </a:solidFill>
                  </a:rPr>
                  <a:t>Replace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𝒃𝒚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US" sz="2400" b="1" i="1" dirty="0">
                    <a:solidFill>
                      <a:srgbClr val="0070C0"/>
                    </a:solidFill>
                  </a:rPr>
                  <a:t>in both sides      </a:t>
                </a:r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rgbClr val="0070C0"/>
                    </a:solidFill>
                  </a:rPr>
                  <a:t>Replace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𝒃𝒚</m:t>
                    </m:r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400" b="1" i="1" dirty="0">
                    <a:solidFill>
                      <a:srgbClr val="0070C0"/>
                    </a:solidFill>
                  </a:rPr>
                  <a:t>in both sides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rgbClr val="0070C0"/>
                    </a:solidFill>
                  </a:rPr>
                  <a:t>    </a:t>
                </a:r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A25BDD-0E78-4F5F-9B27-307D30BB2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217" y="852520"/>
                <a:ext cx="10560676" cy="6417334"/>
              </a:xfrm>
              <a:prstGeom prst="rect">
                <a:avLst/>
              </a:prstGeom>
              <a:blipFill>
                <a:blip r:embed="rId2"/>
                <a:stretch>
                  <a:fillRect l="-924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81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84DB8A-DBFD-4956-943E-A721D5B47A87}"/>
                  </a:ext>
                </a:extLst>
              </p:cNvPr>
              <p:cNvSpPr txBox="1"/>
              <p:nvPr/>
            </p:nvSpPr>
            <p:spPr>
              <a:xfrm>
                <a:off x="1442434" y="1366123"/>
                <a:ext cx="9929612" cy="523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i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84DB8A-DBFD-4956-943E-A721D5B4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4" y="1366123"/>
                <a:ext cx="9929612" cy="5239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8F9AA4-1F4C-4C13-BB56-499A7454B928}"/>
              </a:ext>
            </a:extLst>
          </p:cNvPr>
          <p:cNvCxnSpPr>
            <a:cxnSpLocks/>
          </p:cNvCxnSpPr>
          <p:nvPr/>
        </p:nvCxnSpPr>
        <p:spPr>
          <a:xfrm>
            <a:off x="5756856" y="3181082"/>
            <a:ext cx="1571223" cy="837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A98C64-4814-42D5-ACE4-C0715D9E8870}"/>
              </a:ext>
            </a:extLst>
          </p:cNvPr>
          <p:cNvCxnSpPr>
            <a:cxnSpLocks/>
          </p:cNvCxnSpPr>
          <p:nvPr/>
        </p:nvCxnSpPr>
        <p:spPr>
          <a:xfrm flipH="1">
            <a:off x="5756857" y="3271234"/>
            <a:ext cx="1378039" cy="7469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1E7AA7-5F12-4C6A-9CFF-9A8F008E0E7D}"/>
                  </a:ext>
                </a:extLst>
              </p:cNvPr>
              <p:cNvSpPr txBox="1"/>
              <p:nvPr/>
            </p:nvSpPr>
            <p:spPr>
              <a:xfrm>
                <a:off x="6777415" y="3432220"/>
                <a:ext cx="682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1E7AA7-5F12-4C6A-9CFF-9A8F008E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415" y="3432220"/>
                <a:ext cx="6825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D30D2A-5F14-43B6-9DDE-72D554F83D51}"/>
                  </a:ext>
                </a:extLst>
              </p:cNvPr>
              <p:cNvSpPr txBox="1"/>
              <p:nvPr/>
            </p:nvSpPr>
            <p:spPr>
              <a:xfrm>
                <a:off x="7231302" y="3833542"/>
                <a:ext cx="1378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→−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D30D2A-5F14-43B6-9DDE-72D554F83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302" y="3833542"/>
                <a:ext cx="137803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20A99-801D-445F-A4B6-FA7D76D3DFA4}"/>
                  </a:ext>
                </a:extLst>
              </p:cNvPr>
              <p:cNvSpPr txBox="1"/>
              <p:nvPr/>
            </p:nvSpPr>
            <p:spPr>
              <a:xfrm>
                <a:off x="4642833" y="3873129"/>
                <a:ext cx="11140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20A99-801D-445F-A4B6-FA7D76D3D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833" y="3873129"/>
                <a:ext cx="111402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34F6AF-5DF3-40BD-A623-48047A5446A5}"/>
                  </a:ext>
                </a:extLst>
              </p:cNvPr>
              <p:cNvSpPr txBox="1"/>
              <p:nvPr/>
            </p:nvSpPr>
            <p:spPr>
              <a:xfrm>
                <a:off x="4667583" y="4531734"/>
                <a:ext cx="1089273" cy="792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34F6AF-5DF3-40BD-A623-48047A54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583" y="4531734"/>
                <a:ext cx="1089273" cy="7923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006CE0-213E-4D82-92E9-16A53CD4215B}"/>
                  </a:ext>
                </a:extLst>
              </p:cNvPr>
              <p:cNvSpPr txBox="1"/>
              <p:nvPr/>
            </p:nvSpPr>
            <p:spPr>
              <a:xfrm>
                <a:off x="7328079" y="4531734"/>
                <a:ext cx="1391214" cy="484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006CE0-213E-4D82-92E9-16A53CD42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79" y="4531734"/>
                <a:ext cx="1391214" cy="484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EAD5BB-7A91-442D-9387-04A3BB4CE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8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84DB8A-DBFD-4956-943E-A721D5B47A87}"/>
                  </a:ext>
                </a:extLst>
              </p:cNvPr>
              <p:cNvSpPr txBox="1"/>
              <p:nvPr/>
            </p:nvSpPr>
            <p:spPr>
              <a:xfrm>
                <a:off x="1390918" y="1238686"/>
                <a:ext cx="9929612" cy="2789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84DB8A-DBFD-4956-943E-A721D5B4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18" y="1238686"/>
                <a:ext cx="9929612" cy="2789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E48363B-5C19-4C89-BBA3-F655672DF83E}"/>
                  </a:ext>
                </a:extLst>
              </p:cNvPr>
              <p:cNvSpPr/>
              <p:nvPr/>
            </p:nvSpPr>
            <p:spPr>
              <a:xfrm>
                <a:off x="4711515" y="1847026"/>
                <a:ext cx="2845202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𝑺𝒈𝒏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E48363B-5C19-4C89-BBA3-F655672DF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15" y="1847026"/>
                <a:ext cx="2845202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1F855C-404A-4A37-B69B-B529E57F098B}"/>
              </a:ext>
            </a:extLst>
          </p:cNvPr>
          <p:cNvCxnSpPr>
            <a:cxnSpLocks/>
          </p:cNvCxnSpPr>
          <p:nvPr/>
        </p:nvCxnSpPr>
        <p:spPr>
          <a:xfrm>
            <a:off x="5666704" y="2543115"/>
            <a:ext cx="1571223" cy="837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FE9E0D-905C-4B8F-8E2A-D2D18F990843}"/>
              </a:ext>
            </a:extLst>
          </p:cNvPr>
          <p:cNvCxnSpPr>
            <a:cxnSpLocks/>
          </p:cNvCxnSpPr>
          <p:nvPr/>
        </p:nvCxnSpPr>
        <p:spPr>
          <a:xfrm flipH="1">
            <a:off x="5666705" y="2633267"/>
            <a:ext cx="1378039" cy="7469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DBD8BA-84DD-4B34-A0D1-535B6AA6568E}"/>
                  </a:ext>
                </a:extLst>
              </p:cNvPr>
              <p:cNvSpPr txBox="1"/>
              <p:nvPr/>
            </p:nvSpPr>
            <p:spPr>
              <a:xfrm>
                <a:off x="6687263" y="2794253"/>
                <a:ext cx="682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DBD8BA-84DD-4B34-A0D1-535B6AA65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63" y="2794253"/>
                <a:ext cx="6825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EFF496-C808-480D-AEB1-941E934471F4}"/>
                  </a:ext>
                </a:extLst>
              </p:cNvPr>
              <p:cNvSpPr txBox="1"/>
              <p:nvPr/>
            </p:nvSpPr>
            <p:spPr>
              <a:xfrm>
                <a:off x="7141150" y="3195575"/>
                <a:ext cx="1378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→−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EFF496-C808-480D-AEB1-941E93447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150" y="3195575"/>
                <a:ext cx="137803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BB3B3C-CC47-4707-A4DA-9805F5D958F5}"/>
                  </a:ext>
                </a:extLst>
              </p:cNvPr>
              <p:cNvSpPr txBox="1"/>
              <p:nvPr/>
            </p:nvSpPr>
            <p:spPr>
              <a:xfrm>
                <a:off x="4552681" y="3235162"/>
                <a:ext cx="11140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BB3B3C-CC47-4707-A4DA-9805F5D95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81" y="3235162"/>
                <a:ext cx="111402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BE514A-2C1C-44ED-BA24-5F808C522D68}"/>
                  </a:ext>
                </a:extLst>
              </p:cNvPr>
              <p:cNvSpPr txBox="1"/>
              <p:nvPr/>
            </p:nvSpPr>
            <p:spPr>
              <a:xfrm>
                <a:off x="4577431" y="3893767"/>
                <a:ext cx="505267" cy="786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BE514A-2C1C-44ED-BA24-5F808C522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431" y="3893767"/>
                <a:ext cx="505267" cy="786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B8E23-22F5-49DD-A700-EC0F4BA72008}"/>
                  </a:ext>
                </a:extLst>
              </p:cNvPr>
              <p:cNvSpPr txBox="1"/>
              <p:nvPr/>
            </p:nvSpPr>
            <p:spPr>
              <a:xfrm>
                <a:off x="7237927" y="3893767"/>
                <a:ext cx="20383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B8E23-22F5-49DD-A700-EC0F4BA72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27" y="3893767"/>
                <a:ext cx="2038315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EDE67E-C1A0-451E-871B-50CA374505AC}"/>
                  </a:ext>
                </a:extLst>
              </p:cNvPr>
              <p:cNvSpPr/>
              <p:nvPr/>
            </p:nvSpPr>
            <p:spPr>
              <a:xfrm>
                <a:off x="3862836" y="4958196"/>
                <a:ext cx="5648854" cy="114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EDE67E-C1A0-451E-871B-50CA37450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836" y="4958196"/>
                <a:ext cx="5648854" cy="11489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AE77B2-8044-4FE9-B98F-BCBBA8133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6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C765-35C4-4BBA-A036-1D61727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2628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84DB8A-DBFD-4956-943E-A721D5B47A87}"/>
                  </a:ext>
                </a:extLst>
              </p:cNvPr>
              <p:cNvSpPr txBox="1"/>
              <p:nvPr/>
            </p:nvSpPr>
            <p:spPr>
              <a:xfrm>
                <a:off x="1390918" y="1319206"/>
                <a:ext cx="9929612" cy="2789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 startAt="3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84DB8A-DBFD-4956-943E-A721D5B4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18" y="1319206"/>
                <a:ext cx="9929612" cy="2789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2D2BCD-A3F3-4857-AADB-07712A61CE51}"/>
              </a:ext>
            </a:extLst>
          </p:cNvPr>
          <p:cNvSpPr/>
          <p:nvPr/>
        </p:nvSpPr>
        <p:spPr>
          <a:xfrm>
            <a:off x="1504680" y="2322785"/>
            <a:ext cx="9999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rgbClr val="FF0000"/>
                </a:solidFill>
              </a:rPr>
              <a:t>Note that: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The order to solve problem using properties is 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1) Symmetry          2) Time 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7DB5A0-AF16-430C-BA92-A5526C408390}"/>
                  </a:ext>
                </a:extLst>
              </p:cNvPr>
              <p:cNvSpPr/>
              <p:nvPr/>
            </p:nvSpPr>
            <p:spPr>
              <a:xfrm>
                <a:off x="1748062" y="3533882"/>
                <a:ext cx="3475182" cy="114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𝑺𝒈𝒏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7DB5A0-AF16-430C-BA92-A5526C408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62" y="3533882"/>
                <a:ext cx="3475182" cy="1148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CB4E5F-E1EC-4C6F-A93C-692C96B6BE7D}"/>
                  </a:ext>
                </a:extLst>
              </p:cNvPr>
              <p:cNvSpPr/>
              <p:nvPr/>
            </p:nvSpPr>
            <p:spPr>
              <a:xfrm>
                <a:off x="1748062" y="4682851"/>
                <a:ext cx="4497834" cy="847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𝑺𝒈𝒏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sSup>
                      <m:sSupPr>
                        <m:ctrlP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CB4E5F-E1EC-4C6F-A93C-692C96B6B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62" y="4682851"/>
                <a:ext cx="4497834" cy="8478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61E0890-334B-4351-AD11-E099AC759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BA56-52E4-4848-9CBF-171FF673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3" y="177802"/>
            <a:ext cx="8832848" cy="77523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Summery of F.T.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1D742FD-CECE-44D1-A451-4C2B9F44E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251483"/>
                  </p:ext>
                </p:extLst>
              </p:nvPr>
            </p:nvGraphicFramePr>
            <p:xfrm>
              <a:off x="2197101" y="1678748"/>
              <a:ext cx="8229600" cy="438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224258854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46282718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406163737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Property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8561971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Linearity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68137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Scaling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1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num>
                                      <m:den>
                                        <m:r>
                                          <a:rPr lang="en-US" sz="2000" b="1" i="1">
                                            <a:solidFill>
                                              <a:schemeClr val="accent3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159283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Time Shift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</m:d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137027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Frequency Shift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20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0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accent3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6203513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Duality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9664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81D742FD-CECE-44D1-A451-4C2B9F44E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251483"/>
                  </p:ext>
                </p:extLst>
              </p:nvPr>
            </p:nvGraphicFramePr>
            <p:xfrm>
              <a:off x="2197101" y="1678748"/>
              <a:ext cx="8229600" cy="438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224258854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46282718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406163737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Property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833" r="-100665" b="-5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444" t="-833" r="-889" b="-5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8561971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Linearity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0833" r="-100665" b="-4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444" t="-100833" r="-889" b="-4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468137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Scaling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99174" r="-100665" b="-299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444" t="-199174" r="-889" b="-299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159283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Time Shift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301667" r="-100665" b="-2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444" t="-301667" r="-889" b="-2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137027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Frequency Shift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401667" r="-100665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444" t="-401667" r="-889" b="-1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6203513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002060"/>
                              </a:solidFill>
                            </a:rPr>
                            <a:t>Duality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501667" r="-100665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444" t="-501667" r="-889" b="-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66402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4275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1) Unit Impulse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285648-52A1-4CC2-B219-92820AFC7190}"/>
                  </a:ext>
                </a:extLst>
              </p:cNvPr>
              <p:cNvSpPr/>
              <p:nvPr/>
            </p:nvSpPr>
            <p:spPr>
              <a:xfrm>
                <a:off x="1590648" y="1711748"/>
                <a:ext cx="390889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285648-52A1-4CC2-B219-92820AFC7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48" y="1711748"/>
                <a:ext cx="3908891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BCB258-BDF6-4915-BAB8-39624A26A648}"/>
              </a:ext>
            </a:extLst>
          </p:cNvPr>
          <p:cNvSpPr/>
          <p:nvPr/>
        </p:nvSpPr>
        <p:spPr>
          <a:xfrm>
            <a:off x="1547835" y="1503351"/>
            <a:ext cx="3951704" cy="123983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C9EAB6-0342-4C65-8DED-485FC741F552}"/>
                  </a:ext>
                </a:extLst>
              </p:cNvPr>
              <p:cNvSpPr txBox="1"/>
              <p:nvPr/>
            </p:nvSpPr>
            <p:spPr>
              <a:xfrm>
                <a:off x="1547835" y="2951584"/>
                <a:ext cx="2141227" cy="1079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C9EAB6-0342-4C65-8DED-485FC741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35" y="2951584"/>
                <a:ext cx="2141227" cy="10793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90BBF3-81C3-4DC1-A868-F2AFE77BBEF5}"/>
                  </a:ext>
                </a:extLst>
              </p:cNvPr>
              <p:cNvSpPr/>
              <p:nvPr/>
            </p:nvSpPr>
            <p:spPr>
              <a:xfrm>
                <a:off x="4514363" y="2759544"/>
                <a:ext cx="3718454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sz="2400" b="1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𝝐</m:t>
                                      </m:r>
                                    </m:den>
                                  </m:f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90BBF3-81C3-4DC1-A868-F2AFE77BB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363" y="2759544"/>
                <a:ext cx="3718454" cy="1271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1639F5-5508-41E5-84D7-BFB5821D70E3}"/>
                  </a:ext>
                </a:extLst>
              </p:cNvPr>
              <p:cNvSpPr txBox="1"/>
              <p:nvPr/>
            </p:nvSpPr>
            <p:spPr>
              <a:xfrm>
                <a:off x="2727449" y="4285168"/>
                <a:ext cx="3368551" cy="1079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1639F5-5508-41E5-84D7-BFB5821D7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49" y="4285168"/>
                <a:ext cx="3368551" cy="10793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B57417-440C-4C90-AD9A-A6452A63AB88}"/>
                  </a:ext>
                </a:extLst>
              </p:cNvPr>
              <p:cNvSpPr/>
              <p:nvPr/>
            </p:nvSpPr>
            <p:spPr>
              <a:xfrm>
                <a:off x="1194608" y="5642201"/>
                <a:ext cx="7038209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B57417-440C-4C90-AD9A-A6452A63A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608" y="5642201"/>
                <a:ext cx="7038209" cy="1171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38E76-A9D1-47F6-BA94-73EE275656E9}"/>
              </a:ext>
            </a:extLst>
          </p:cNvPr>
          <p:cNvGrpSpPr/>
          <p:nvPr/>
        </p:nvGrpSpPr>
        <p:grpSpPr>
          <a:xfrm>
            <a:off x="8584871" y="5826188"/>
            <a:ext cx="1545616" cy="754751"/>
            <a:chOff x="9163191" y="5752846"/>
            <a:chExt cx="1545616" cy="75475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B329827-0D53-410C-91A9-8F8AAD9EC0DC}"/>
                </a:ext>
              </a:extLst>
            </p:cNvPr>
            <p:cNvSpPr/>
            <p:nvPr/>
          </p:nvSpPr>
          <p:spPr>
            <a:xfrm>
              <a:off x="9163191" y="5752846"/>
              <a:ext cx="1545616" cy="754751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1561820-3B5C-405B-A1DE-CC7AEF5E438A}"/>
                    </a:ext>
                  </a:extLst>
                </p:cNvPr>
                <p:cNvSpPr/>
                <p:nvPr/>
              </p:nvSpPr>
              <p:spPr>
                <a:xfrm>
                  <a:off x="9163191" y="5899388"/>
                  <a:ext cx="15456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1561820-3B5C-405B-A1DE-CC7AEF5E4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3191" y="5899388"/>
                  <a:ext cx="154561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9A2C58-35E4-4FFF-90E7-E481D4EF7E90}"/>
              </a:ext>
            </a:extLst>
          </p:cNvPr>
          <p:cNvSpPr txBox="1"/>
          <p:nvPr/>
        </p:nvSpPr>
        <p:spPr>
          <a:xfrm>
            <a:off x="1297639" y="4285168"/>
            <a:ext cx="163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Note that:</a:t>
            </a:r>
          </a:p>
        </p:txBody>
      </p:sp>
      <p:pic>
        <p:nvPicPr>
          <p:cNvPr id="4098" name="Picture 2" descr="Figure">
            <a:extLst>
              <a:ext uri="{FF2B5EF4-FFF2-40B4-BE49-F238E27FC236}">
                <a16:creationId xmlns:a16="http://schemas.microsoft.com/office/drawing/2014/main" id="{FF37000B-0386-46CB-A83F-62B5AD73C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904" y="3889363"/>
            <a:ext cx="4505446" cy="196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9915DF4-21B0-48F1-8B61-2C532CE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078" y="1314947"/>
            <a:ext cx="3161570" cy="242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6B460D-CC7F-4F5A-84A2-0EB67AB96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2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Note that:</a:t>
            </a:r>
            <a:endParaRPr lang="en-US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A1C82B-8EAB-4B72-A332-37A5D983B57F}"/>
                  </a:ext>
                </a:extLst>
              </p:cNvPr>
              <p:cNvSpPr/>
              <p:nvPr/>
            </p:nvSpPr>
            <p:spPr>
              <a:xfrm>
                <a:off x="1439307" y="2260489"/>
                <a:ext cx="7923644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sz="2400" b="1" u="sn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A1C82B-8EAB-4B72-A332-37A5D983B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07" y="2260489"/>
                <a:ext cx="7923644" cy="1171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8A1AB4-0A31-4E9D-8382-A99F06FA4260}"/>
                  </a:ext>
                </a:extLst>
              </p:cNvPr>
              <p:cNvSpPr/>
              <p:nvPr/>
            </p:nvSpPr>
            <p:spPr>
              <a:xfrm>
                <a:off x="1853316" y="1648927"/>
                <a:ext cx="1545616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8A1AB4-0A31-4E9D-8382-A99F06FA4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316" y="1648927"/>
                <a:ext cx="154561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BE2511-23F0-47BA-A690-1534333EE591}"/>
                  </a:ext>
                </a:extLst>
              </p:cNvPr>
              <p:cNvSpPr txBox="1"/>
              <p:nvPr/>
            </p:nvSpPr>
            <p:spPr>
              <a:xfrm>
                <a:off x="9884955" y="2661688"/>
                <a:ext cx="17354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𝒑𝒖𝒕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BE2511-23F0-47BA-A690-1534333EE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55" y="2661688"/>
                <a:ext cx="1735475" cy="369332"/>
              </a:xfrm>
              <a:prstGeom prst="rect">
                <a:avLst/>
              </a:prstGeom>
              <a:blipFill>
                <a:blip r:embed="rId4"/>
                <a:stretch>
                  <a:fillRect l="-4930" r="-211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ED12E3-EDD6-458E-9C08-0AC684C0F3D2}"/>
                  </a:ext>
                </a:extLst>
              </p:cNvPr>
              <p:cNvSpPr/>
              <p:nvPr/>
            </p:nvSpPr>
            <p:spPr>
              <a:xfrm>
                <a:off x="1297639" y="3429000"/>
                <a:ext cx="4187493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sz="2400" b="1" u="sn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ED12E3-EDD6-458E-9C08-0AC684C0F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3429000"/>
                <a:ext cx="4187493" cy="1171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525730-DA84-41A6-B6BA-B9B66FD5B259}"/>
                  </a:ext>
                </a:extLst>
              </p:cNvPr>
              <p:cNvSpPr txBox="1"/>
              <p:nvPr/>
            </p:nvSpPr>
            <p:spPr>
              <a:xfrm>
                <a:off x="9884954" y="3826981"/>
                <a:ext cx="1575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𝒑𝒖𝒕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525730-DA84-41A6-B6BA-B9B66FD5B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54" y="3826981"/>
                <a:ext cx="1575175" cy="369332"/>
              </a:xfrm>
              <a:prstGeom prst="rect">
                <a:avLst/>
              </a:prstGeom>
              <a:blipFill>
                <a:blip r:embed="rId6"/>
                <a:stretch>
                  <a:fillRect l="-5814" r="-348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1EDB2D-D894-49F5-BC7F-8FC6A18AFD25}"/>
                  </a:ext>
                </a:extLst>
              </p:cNvPr>
              <p:cNvSpPr/>
              <p:nvPr/>
            </p:nvSpPr>
            <p:spPr>
              <a:xfrm>
                <a:off x="1213636" y="4804893"/>
                <a:ext cx="4020780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u="sn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1EDB2D-D894-49F5-BC7F-8FC6A18AF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636" y="4804893"/>
                <a:ext cx="4020780" cy="11717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25059C-32D3-4F39-AA5A-86C80AFCB985}"/>
                  </a:ext>
                </a:extLst>
              </p:cNvPr>
              <p:cNvSpPr/>
              <p:nvPr/>
            </p:nvSpPr>
            <p:spPr>
              <a:xfrm>
                <a:off x="6324402" y="4747105"/>
                <a:ext cx="4139402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u="sn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25059C-32D3-4F39-AA5A-86C80AFCB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402" y="4747105"/>
                <a:ext cx="4139402" cy="1171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9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2) Constant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4966BB-F97F-4F1E-A2EA-4A7444CABC80}"/>
                  </a:ext>
                </a:extLst>
              </p:cNvPr>
              <p:cNvSpPr/>
              <p:nvPr/>
            </p:nvSpPr>
            <p:spPr>
              <a:xfrm>
                <a:off x="1706558" y="1661604"/>
                <a:ext cx="14430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4966BB-F97F-4F1E-A2EA-4A7444CAB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558" y="1661604"/>
                <a:ext cx="1443023" cy="461665"/>
              </a:xfrm>
              <a:prstGeom prst="rect">
                <a:avLst/>
              </a:prstGeom>
              <a:blipFill>
                <a:blip r:embed="rId4"/>
                <a:stretch>
                  <a:fillRect l="-84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17D4F0-910A-4A11-A7F7-83C769A2151D}"/>
              </a:ext>
            </a:extLst>
          </p:cNvPr>
          <p:cNvSpPr/>
          <p:nvPr/>
        </p:nvSpPr>
        <p:spPr>
          <a:xfrm>
            <a:off x="1547835" y="1503351"/>
            <a:ext cx="1601746" cy="75045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21D366-577A-45F5-BED0-A8AE43051F52}"/>
                  </a:ext>
                </a:extLst>
              </p:cNvPr>
              <p:cNvSpPr/>
              <p:nvPr/>
            </p:nvSpPr>
            <p:spPr>
              <a:xfrm>
                <a:off x="1297639" y="3166855"/>
                <a:ext cx="8386911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21D366-577A-45F5-BED0-A8AE43051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3166855"/>
                <a:ext cx="8386911" cy="1171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0E78DEA-312F-45DE-BB16-232855B01624}"/>
              </a:ext>
            </a:extLst>
          </p:cNvPr>
          <p:cNvSpPr txBox="1"/>
          <p:nvPr/>
        </p:nvSpPr>
        <p:spPr>
          <a:xfrm>
            <a:off x="1297639" y="4468702"/>
            <a:ext cx="163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Note that: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214A0A-4596-445F-9227-3EAC7EB0A5E8}"/>
              </a:ext>
            </a:extLst>
          </p:cNvPr>
          <p:cNvGrpSpPr/>
          <p:nvPr/>
        </p:nvGrpSpPr>
        <p:grpSpPr>
          <a:xfrm>
            <a:off x="8212400" y="5215003"/>
            <a:ext cx="3123798" cy="950073"/>
            <a:chOff x="2095253" y="5553953"/>
            <a:chExt cx="2762872" cy="7547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F5C466-7BD8-455E-B7A9-A9CF958EB3AC}"/>
                    </a:ext>
                  </a:extLst>
                </p:cNvPr>
                <p:cNvSpPr/>
                <p:nvPr/>
              </p:nvSpPr>
              <p:spPr>
                <a:xfrm>
                  <a:off x="2095253" y="5700497"/>
                  <a:ext cx="27628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F5C466-7BD8-455E-B7A9-A9CF958EB3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5253" y="5700497"/>
                  <a:ext cx="276287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09BAB74-34C3-44E0-954B-EA075A34B64F}"/>
                </a:ext>
              </a:extLst>
            </p:cNvPr>
            <p:cNvSpPr/>
            <p:nvPr/>
          </p:nvSpPr>
          <p:spPr>
            <a:xfrm>
              <a:off x="2095253" y="5553953"/>
              <a:ext cx="2762872" cy="754751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3F2C65-F33B-4A68-B4C6-112D7E990A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0964" y="596866"/>
            <a:ext cx="3123798" cy="2563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A7658A-FF25-4FD5-912A-67521FC65B69}"/>
                  </a:ext>
                </a:extLst>
              </p:cNvPr>
              <p:cNvSpPr/>
              <p:nvPr/>
            </p:nvSpPr>
            <p:spPr>
              <a:xfrm>
                <a:off x="1816797" y="5081379"/>
                <a:ext cx="5219826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u="sn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A7658A-FF25-4FD5-912A-67521FC6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97" y="5081379"/>
                <a:ext cx="5219826" cy="11717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E98568-00A6-4BF1-A660-11232DBBD2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3) Error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2C6E55F-E2E1-4E88-9F26-349C249D911C}"/>
                  </a:ext>
                </a:extLst>
              </p:cNvPr>
              <p:cNvSpPr/>
              <p:nvPr/>
            </p:nvSpPr>
            <p:spPr>
              <a:xfrm>
                <a:off x="1590648" y="1711748"/>
                <a:ext cx="1896288" cy="525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2C6E55F-E2E1-4E88-9F26-349C249D9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48" y="1711748"/>
                <a:ext cx="1896288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DE5F16-5E89-409E-AF63-063415939F24}"/>
                  </a:ext>
                </a:extLst>
              </p:cNvPr>
              <p:cNvSpPr/>
              <p:nvPr/>
            </p:nvSpPr>
            <p:spPr>
              <a:xfrm>
                <a:off x="1297639" y="2409737"/>
                <a:ext cx="9265229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DE5F16-5E89-409E-AF63-063415939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2409737"/>
                <a:ext cx="9265229" cy="1171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B7B90C-B75D-4BAC-92C5-B08FFBB727A5}"/>
              </a:ext>
            </a:extLst>
          </p:cNvPr>
          <p:cNvSpPr/>
          <p:nvPr/>
        </p:nvSpPr>
        <p:spPr>
          <a:xfrm>
            <a:off x="1547835" y="1503351"/>
            <a:ext cx="1939101" cy="81484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A0AD1-2745-4B94-868C-2A87D76390AD}"/>
                  </a:ext>
                </a:extLst>
              </p:cNvPr>
              <p:cNvSpPr txBox="1"/>
              <p:nvPr/>
            </p:nvSpPr>
            <p:spPr>
              <a:xfrm>
                <a:off x="1297639" y="3581468"/>
                <a:ext cx="10422136" cy="727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Completing the square: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A0AD1-2745-4B94-868C-2A87D7639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3581468"/>
                <a:ext cx="10422136" cy="727443"/>
              </a:xfrm>
              <a:prstGeom prst="rect">
                <a:avLst/>
              </a:prstGeom>
              <a:blipFill>
                <a:blip r:embed="rId6"/>
                <a:stretch>
                  <a:fillRect l="-93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423298-1257-4802-9295-27AC37360B9F}"/>
                  </a:ext>
                </a:extLst>
              </p:cNvPr>
              <p:cNvSpPr/>
              <p:nvPr/>
            </p:nvSpPr>
            <p:spPr>
              <a:xfrm>
                <a:off x="1297639" y="4581917"/>
                <a:ext cx="7299371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2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𝝎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b="1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num>
                                        <m:den>
                                          <m: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423298-1257-4802-9295-27AC37360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4581917"/>
                <a:ext cx="7299371" cy="11717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84D803-E389-454E-9A5B-4A50AC793EED}"/>
                  </a:ext>
                </a:extLst>
              </p:cNvPr>
              <p:cNvSpPr txBox="1"/>
              <p:nvPr/>
            </p:nvSpPr>
            <p:spPr>
              <a:xfrm>
                <a:off x="1297639" y="5753648"/>
                <a:ext cx="10422136" cy="583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Let: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→    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𝒅𝒕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𝒅𝒙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84D803-E389-454E-9A5B-4A50AC79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5753648"/>
                <a:ext cx="10422136" cy="583365"/>
              </a:xfrm>
              <a:prstGeom prst="rect">
                <a:avLst/>
              </a:prstGeom>
              <a:blipFill>
                <a:blip r:embed="rId8"/>
                <a:stretch>
                  <a:fillRect l="-936" t="-1042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3DE1A7-8905-4137-9B0E-D6F0073FB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5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9582DAC-2F37-4329-856D-0EE625CC07A1}"/>
                  </a:ext>
                </a:extLst>
              </p:cNvPr>
              <p:cNvSpPr/>
              <p:nvPr/>
            </p:nvSpPr>
            <p:spPr>
              <a:xfrm>
                <a:off x="1490822" y="499314"/>
                <a:ext cx="6692601" cy="1171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9582DAC-2F37-4329-856D-0EE625CC0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22" y="499314"/>
                <a:ext cx="6692601" cy="1171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55815F-AC6D-48F0-AD37-EA89A670A9FE}"/>
                  </a:ext>
                </a:extLst>
              </p:cNvPr>
              <p:cNvSpPr txBox="1"/>
              <p:nvPr/>
            </p:nvSpPr>
            <p:spPr>
              <a:xfrm>
                <a:off x="1490822" y="1761198"/>
                <a:ext cx="10422136" cy="696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Put: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→ 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𝒅𝒙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𝒅𝒚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55815F-AC6D-48F0-AD37-EA89A670A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22" y="1761198"/>
                <a:ext cx="10422136" cy="696986"/>
              </a:xfrm>
              <a:prstGeom prst="rect">
                <a:avLst/>
              </a:prstGeom>
              <a:blipFill>
                <a:blip r:embed="rId5"/>
                <a:stretch>
                  <a:fillRect l="-93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10DAD7-5455-43FA-B90C-AE639212988B}"/>
                  </a:ext>
                </a:extLst>
              </p:cNvPr>
              <p:cNvSpPr/>
              <p:nvPr/>
            </p:nvSpPr>
            <p:spPr>
              <a:xfrm>
                <a:off x="1347008" y="2548337"/>
                <a:ext cx="7788607" cy="1173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𝒅𝒚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𝚪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10DAD7-5455-43FA-B90C-AE6392129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08" y="2548337"/>
                <a:ext cx="7788607" cy="1173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90BB4D-0C34-4B08-B635-36324198FD46}"/>
              </a:ext>
            </a:extLst>
          </p:cNvPr>
          <p:cNvSpPr/>
          <p:nvPr/>
        </p:nvSpPr>
        <p:spPr>
          <a:xfrm>
            <a:off x="1854507" y="3900314"/>
            <a:ext cx="2527387" cy="10787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6A4C2D-26DE-41C4-8FEF-5347D691FABA}"/>
                  </a:ext>
                </a:extLst>
              </p:cNvPr>
              <p:cNvSpPr/>
              <p:nvPr/>
            </p:nvSpPr>
            <p:spPr>
              <a:xfrm>
                <a:off x="1875040" y="4016053"/>
                <a:ext cx="2486322" cy="692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6A4C2D-26DE-41C4-8FEF-5347D691F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040" y="4016053"/>
                <a:ext cx="2486322" cy="69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9082F7-0594-4E45-92A6-7686EBEE2BE7}"/>
                  </a:ext>
                </a:extLst>
              </p:cNvPr>
              <p:cNvSpPr txBox="1"/>
              <p:nvPr/>
            </p:nvSpPr>
            <p:spPr>
              <a:xfrm>
                <a:off x="1347008" y="5527689"/>
                <a:ext cx="104221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Note that the variation in both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time</a:t>
                </a:r>
                <a:r>
                  <a:rPr lang="en-US" sz="2400" b="1" dirty="0"/>
                  <a:t> and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frequency</a:t>
                </a:r>
                <a:r>
                  <a:rPr lang="en-US" sz="2400" b="1" dirty="0"/>
                  <a:t> domain are the same except for constant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ra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9082F7-0594-4E45-92A6-7686EBEE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08" y="5527689"/>
                <a:ext cx="10422136" cy="830997"/>
              </a:xfrm>
              <a:prstGeom prst="rect">
                <a:avLst/>
              </a:prstGeom>
              <a:blipFill>
                <a:blip r:embed="rId8"/>
                <a:stretch>
                  <a:fillRect l="-936" t="-5882" r="-1462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E75778-1590-4228-849A-C976086DA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F739-EFBF-4792-9355-2FB185F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0052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4) Decaying Exponential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5383F5-4636-41D4-A357-71801C29971C}"/>
                  </a:ext>
                </a:extLst>
              </p:cNvPr>
              <p:cNvSpPr/>
              <p:nvPr/>
            </p:nvSpPr>
            <p:spPr>
              <a:xfrm>
                <a:off x="1426867" y="1518999"/>
                <a:ext cx="4183453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5383F5-4636-41D4-A357-71801C299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867" y="1518999"/>
                <a:ext cx="4183453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3BB9C8A-1107-415F-B7F3-266136636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637" y="1263572"/>
            <a:ext cx="28098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122017-797C-411E-A27A-FBBC36EB8B84}"/>
                  </a:ext>
                </a:extLst>
              </p:cNvPr>
              <p:cNvSpPr/>
              <p:nvPr/>
            </p:nvSpPr>
            <p:spPr>
              <a:xfrm>
                <a:off x="1297639" y="2821910"/>
                <a:ext cx="9044399" cy="1214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122017-797C-411E-A27A-FBBC36EB8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39" y="2821910"/>
                <a:ext cx="9044399" cy="12141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7D5ED5-A71C-46DC-A1EF-D7A4E0D6042D}"/>
                  </a:ext>
                </a:extLst>
              </p:cNvPr>
              <p:cNvSpPr/>
              <p:nvPr/>
            </p:nvSpPr>
            <p:spPr>
              <a:xfrm>
                <a:off x="2278984" y="4380248"/>
                <a:ext cx="4898969" cy="1214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7D5ED5-A71C-46DC-A1EF-D7A4E0D60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84" y="4380248"/>
                <a:ext cx="4898969" cy="12141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869DBD-086C-400E-9ABF-218E3CFD4EB2}"/>
                  </a:ext>
                </a:extLst>
              </p:cNvPr>
              <p:cNvSpPr txBox="1"/>
              <p:nvPr/>
            </p:nvSpPr>
            <p:spPr>
              <a:xfrm>
                <a:off x="1426867" y="5706766"/>
                <a:ext cx="5357300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869DBD-086C-400E-9ABF-218E3CFD4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867" y="5706766"/>
                <a:ext cx="5357300" cy="759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2763B8-A913-45E1-8EF2-D22C91E7BC90}"/>
              </a:ext>
            </a:extLst>
          </p:cNvPr>
          <p:cNvSpPr/>
          <p:nvPr/>
        </p:nvSpPr>
        <p:spPr>
          <a:xfrm>
            <a:off x="1426867" y="5678692"/>
            <a:ext cx="5357300" cy="10787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9B3340-8D4B-4094-B951-48B3C4704E9B}"/>
              </a:ext>
            </a:extLst>
          </p:cNvPr>
          <p:cNvSpPr/>
          <p:nvPr/>
        </p:nvSpPr>
        <p:spPr>
          <a:xfrm>
            <a:off x="1431446" y="1503351"/>
            <a:ext cx="4388392" cy="107878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7E727-3B2E-4BAE-BB9C-22289DB76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5637" y="4478542"/>
            <a:ext cx="2781300" cy="240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loud 11">
                <a:extLst>
                  <a:ext uri="{FF2B5EF4-FFF2-40B4-BE49-F238E27FC236}">
                    <a16:creationId xmlns:a16="http://schemas.microsoft.com/office/drawing/2014/main" id="{F379B6D8-9FBF-438A-A794-128E7C594922}"/>
                  </a:ext>
                </a:extLst>
              </p:cNvPr>
              <p:cNvSpPr/>
              <p:nvPr/>
            </p:nvSpPr>
            <p:spPr>
              <a:xfrm>
                <a:off x="0" y="3904445"/>
                <a:ext cx="2442565" cy="1386966"/>
              </a:xfrm>
              <a:prstGeom prst="cloud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b="1" dirty="0"/>
                  <a:t> is even then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b="1" dirty="0"/>
                  <a:t> is real and even</a:t>
                </a:r>
              </a:p>
            </p:txBody>
          </p:sp>
        </mc:Choice>
        <mc:Fallback xmlns="">
          <p:sp>
            <p:nvSpPr>
              <p:cNvPr id="12" name="Cloud 11">
                <a:extLst>
                  <a:ext uri="{FF2B5EF4-FFF2-40B4-BE49-F238E27FC236}">
                    <a16:creationId xmlns:a16="http://schemas.microsoft.com/office/drawing/2014/main" id="{F379B6D8-9FBF-438A-A794-128E7C594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04445"/>
                <a:ext cx="2442565" cy="1386966"/>
              </a:xfrm>
              <a:prstGeom prst="cloud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42C4D0-B92B-4E21-B571-8184691C5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6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I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ET" id="{7EE13B2E-4BB0-433F-AFD7-29F74CC391C4}" vid="{99C752BB-61C3-48C4-BE3D-0F887DCE85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86D9CE6FC794CBE0DB41B31B828F1" ma:contentTypeVersion="2" ma:contentTypeDescription="Create a new document." ma:contentTypeScope="" ma:versionID="bd232911195dc91503d144edce3f120c">
  <xsd:schema xmlns:xsd="http://www.w3.org/2001/XMLSchema" xmlns:xs="http://www.w3.org/2001/XMLSchema" xmlns:p="http://schemas.microsoft.com/office/2006/metadata/properties" xmlns:ns2="771cc2c4-4ed7-455c-b215-719e1e33c938" targetNamespace="http://schemas.microsoft.com/office/2006/metadata/properties" ma:root="true" ma:fieldsID="542512d122efd69ed3d61ab4ef88709d" ns2:_="">
    <xsd:import namespace="771cc2c4-4ed7-455c-b215-719e1e33c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cc2c4-4ed7-455c-b215-719e1e33c9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FCA89C-3FEB-46EE-8A98-1432E9DD07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F696DB-A683-4A32-A96B-6C9606020B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cc2c4-4ed7-455c-b215-719e1e33c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BB330B-A908-497E-94A0-8A390704B04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AIET</Template>
  <TotalTime>14398</TotalTime>
  <Words>1431</Words>
  <Application>Microsoft Office PowerPoint</Application>
  <PresentationFormat>Widescreen</PresentationFormat>
  <Paragraphs>255</Paragraphs>
  <Slides>35</Slides>
  <Notes>0</Notes>
  <HiddenSlides>0</HiddenSlides>
  <MMClips>29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AIET</vt:lpstr>
      <vt:lpstr>Special functions and Integral Transforms MAT 241</vt:lpstr>
      <vt:lpstr>Lecture7: Fourier Transform</vt:lpstr>
      <vt:lpstr>Fourier Transform:</vt:lpstr>
      <vt:lpstr>1) Unit Impulse Function:</vt:lpstr>
      <vt:lpstr>Note that:</vt:lpstr>
      <vt:lpstr>2) Constant Function:</vt:lpstr>
      <vt:lpstr>3) Error Function:</vt:lpstr>
      <vt:lpstr>PowerPoint Presentation</vt:lpstr>
      <vt:lpstr>4) Decaying Exponential Function:</vt:lpstr>
      <vt:lpstr>5) Right Side Decaying exponential:</vt:lpstr>
      <vt:lpstr>6) Left Side Decaying exponential:</vt:lpstr>
      <vt:lpstr>7) Signum Function:</vt:lpstr>
      <vt:lpstr>PowerPoint Presentation</vt:lpstr>
      <vt:lpstr>8) Rectangular Pulse:</vt:lpstr>
      <vt:lpstr>9) Triangular Pulse:</vt:lpstr>
      <vt:lpstr>PowerPoint Presentation</vt:lpstr>
      <vt:lpstr>PowerPoint Presentation</vt:lpstr>
      <vt:lpstr>Summery of F.T. of important functions</vt:lpstr>
      <vt:lpstr>Fourier Transform Properties</vt:lpstr>
      <vt:lpstr>1) Linearity:</vt:lpstr>
      <vt:lpstr>Example:</vt:lpstr>
      <vt:lpstr>PowerPoint Presentation</vt:lpstr>
      <vt:lpstr>3) Time Shift:</vt:lpstr>
      <vt:lpstr>Example:</vt:lpstr>
      <vt:lpstr>Example:</vt:lpstr>
      <vt:lpstr>4) Frequency Shift:</vt:lpstr>
      <vt:lpstr>Example:</vt:lpstr>
      <vt:lpstr>PowerPoint Presentation</vt:lpstr>
      <vt:lpstr>PowerPoint Presentation</vt:lpstr>
      <vt:lpstr>5) Duality (Symmetry) Property:</vt:lpstr>
      <vt:lpstr>PowerPoint Presentation</vt:lpstr>
      <vt:lpstr>Example:</vt:lpstr>
      <vt:lpstr>Example:</vt:lpstr>
      <vt:lpstr>Example:</vt:lpstr>
      <vt:lpstr>Summery of F.T.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functions and Integral forms MAT 241</dc:title>
  <dc:creator>Ola E. Hassan</dc:creator>
  <cp:lastModifiedBy>DR.adel</cp:lastModifiedBy>
  <cp:revision>91</cp:revision>
  <dcterms:created xsi:type="dcterms:W3CDTF">2019-11-04T10:57:10Z</dcterms:created>
  <dcterms:modified xsi:type="dcterms:W3CDTF">2020-09-13T20:07:11Z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0x01010020B86D9CE6FC794CBE0DB41B31B828F1</vt:lpwstr>
  </property>
</Properties>
</file>